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sldIdLst>
    <p:sldId id="256" r:id="rId2"/>
    <p:sldId id="257" r:id="rId3"/>
    <p:sldId id="301"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302" r:id="rId20"/>
    <p:sldId id="275" r:id="rId21"/>
    <p:sldId id="303" r:id="rId22"/>
    <p:sldId id="304" r:id="rId23"/>
    <p:sldId id="278" r:id="rId24"/>
    <p:sldId id="305" r:id="rId25"/>
    <p:sldId id="306" r:id="rId26"/>
    <p:sldId id="281" r:id="rId27"/>
    <p:sldId id="282" r:id="rId28"/>
    <p:sldId id="283" r:id="rId29"/>
    <p:sldId id="285" r:id="rId30"/>
    <p:sldId id="286" r:id="rId31"/>
    <p:sldId id="287" r:id="rId32"/>
    <p:sldId id="288" r:id="rId33"/>
    <p:sldId id="289" r:id="rId34"/>
    <p:sldId id="291" r:id="rId35"/>
    <p:sldId id="292" r:id="rId36"/>
    <p:sldId id="296" r:id="rId37"/>
    <p:sldId id="299" r:id="rId38"/>
  </p:sldIdLst>
  <p:sldSz cx="12192000" cy="6858000"/>
  <p:notesSz cx="9872663" cy="6797675"/>
  <p:embeddedFontLst>
    <p:embeddedFont>
      <p:font typeface="Arial Black" panose="020B0A04020102020204" pitchFamily="34" charset="0"/>
      <p:regular r:id="rId40"/>
      <p:bold r:id="rId41"/>
    </p:embeddedFont>
    <p:embeddedFont>
      <p:font typeface="Calibri" panose="020F0502020204030204" pitchFamily="34" charset="0"/>
      <p:regular r:id="rId42"/>
      <p:bold r:id="rId43"/>
      <p:italic r:id="rId44"/>
      <p:boldItalic r:id="rId45"/>
    </p:embeddedFont>
    <p:embeddedFont>
      <p:font typeface="Corbel" panose="020B0503020204020204" pitchFamily="34" charset="0"/>
      <p:regular r:id="rId46"/>
      <p:bold r:id="rId47"/>
      <p:italic r:id="rId48"/>
      <p:boldItalic r:id="rId49"/>
    </p:embeddedFont>
    <p:embeddedFont>
      <p:font typeface="MS Gothic" panose="020B0609070205080204" pitchFamily="49" charset="-128"/>
      <p:regular r:id="rId50"/>
    </p:embeddedFont>
    <p:embeddedFont>
      <p:font typeface="Proxima Nova" panose="020B0604020202020204" charset="0"/>
      <p:regular r:id="rId51"/>
      <p:bold r:id="rId52"/>
      <p:italic r:id="rId53"/>
      <p:boldItalic r:id="rId54"/>
    </p:embeddedFont>
    <p:embeddedFont>
      <p:font typeface="Roboto"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guide id="3" pos="50">
          <p15:clr>
            <a:srgbClr val="9AA0A6"/>
          </p15:clr>
        </p15:guide>
      </p15:sldGuideLst>
    </p:ext>
    <p:ext uri="{2D200454-40CA-4A62-9FC3-DE9A4176ACB9}">
      <p15:notesGuideLst xmlns:p15="http://schemas.microsoft.com/office/powerpoint/2012/main">
        <p15:guide id="1" orient="horz" pos="10026">
          <p15:clr>
            <a:srgbClr val="000000"/>
          </p15:clr>
        </p15:guide>
        <p15:guide id="2" pos="3110">
          <p15:clr>
            <a:srgbClr val="000000"/>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gJQjNErEdbYtYGGIqfh2sNfbdW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612" autoAdjust="0"/>
  </p:normalViewPr>
  <p:slideViewPr>
    <p:cSldViewPr snapToGrid="0">
      <p:cViewPr varScale="1">
        <p:scale>
          <a:sx n="112" d="100"/>
          <a:sy n="112" d="100"/>
        </p:scale>
        <p:origin x="2052" y="108"/>
      </p:cViewPr>
      <p:guideLst>
        <p:guide orient="horz" pos="2160"/>
        <p:guide pos="3840"/>
        <p:guide pos="5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10026"/>
        <p:guide pos="311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2.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278154" cy="1591651"/>
          </a:xfrm>
          <a:prstGeom prst="rect">
            <a:avLst/>
          </a:prstGeom>
          <a:noFill/>
          <a:ln>
            <a:noFill/>
          </a:ln>
        </p:spPr>
        <p:txBody>
          <a:bodyPr spcFirstLastPara="1" wrap="square" lIns="172975" tIns="86450" rIns="172975" bIns="86450" anchor="t" anchorCtr="0">
            <a:noAutofit/>
          </a:bodyPr>
          <a:lstStyle>
            <a:lvl1pPr marR="0" lvl="0"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592223" y="0"/>
            <a:ext cx="4278154" cy="1591651"/>
          </a:xfrm>
          <a:prstGeom prst="rect">
            <a:avLst/>
          </a:prstGeom>
          <a:noFill/>
          <a:ln>
            <a:noFill/>
          </a:ln>
        </p:spPr>
        <p:txBody>
          <a:bodyPr spcFirstLastPara="1" wrap="square" lIns="172975" tIns="86450" rIns="172975" bIns="86450" anchor="t" anchorCtr="0">
            <a:noAutofit/>
          </a:bodyPr>
          <a:lstStyle>
            <a:lvl1pPr marR="0" lvl="0"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5673725" y="2387600"/>
            <a:ext cx="21221701"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30235834"/>
            <a:ext cx="4278154" cy="1591651"/>
          </a:xfrm>
          <a:prstGeom prst="rect">
            <a:avLst/>
          </a:prstGeom>
          <a:noFill/>
          <a:ln>
            <a:noFill/>
          </a:ln>
        </p:spPr>
        <p:txBody>
          <a:bodyPr spcFirstLastPara="1" wrap="square" lIns="172975" tIns="86450" rIns="172975" bIns="86450" anchor="b" anchorCtr="0">
            <a:noAutofit/>
          </a:bodyPr>
          <a:lstStyle>
            <a:lvl1pPr marR="0" lvl="0"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marR="0" lvl="0" indent="0" algn="r" rtl="0">
              <a:lnSpc>
                <a:spcPct val="100000"/>
              </a:lnSpc>
              <a:spcBef>
                <a:spcPts val="0"/>
              </a:spcBef>
              <a:spcAft>
                <a:spcPts val="0"/>
              </a:spcAft>
              <a:buClr>
                <a:srgbClr val="000000"/>
              </a:buClr>
              <a:buSzPts val="2300"/>
              <a:buFont typeface="Arial"/>
              <a:buNone/>
            </a:pPr>
            <a:fld id="{00000000-1234-1234-1234-123412341234}" type="slidenum">
              <a:rPr lang="nl-NL" sz="23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esdoc.unesco.org/ark:/48223/pf0000372985/PDF/372985eng.pdf.multi"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frc.org/es/noticias/noticias/africa/malawi/in-malawi-water-is-lif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ifrc.org/en/news-and-media/news-stories/asia-pacific/japan/japan-hand-washing-alone-can-prevent-most-water-related-diseases-51201/" TargetMode="External"/><Relationship Id="rId5" Type="http://schemas.openxmlformats.org/officeDocument/2006/relationships/hyperlink" Target="http://aidmatrixfoundation.blogspot.com/2013/11/techsoup-typhoon-haiyan-how-to-help.html" TargetMode="External"/><Relationship Id="rId4" Type="http://schemas.openxmlformats.org/officeDocument/2006/relationships/hyperlink" Target="https://www.icrc.org/sites/default/files/styles/document_main/public/document/image/afghanistan-water-committee_0.jpg?itok=hMNMaEhc"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hotos/go_greener_oz/3046225225/in/photostrea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lboro.ac.uk/orgs/well/resources/fact-sheets/fact-sheets-htm/sgswsrd.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nceh/ehs/elearn/vcehp.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rive.google.com/open?id=0B1b032MNqXGAUEFrakJoZklCan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ifrc.org/dengue#:~:text=The%20IFRC%20is%20turning%20up,leading%20to%20sustainable%20behavioural%20change"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openknowledge.worldbank.org/handle/10986/22787"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media.ifrc.org/ifrc/wp-content/uploads/2020/11/IFRC_wdr2020/20201113_WorldDisasters_0.pdf" TargetMode="External"/><Relationship Id="rId4" Type="http://schemas.openxmlformats.org/officeDocument/2006/relationships/hyperlink" Target="https://www.emdat.be/"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media.ifrc.org/ifrc/what-we-do/health/water-sanitation-hygiene-promotion/"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media.ifrc.org/ifrc/2017/11/19/tackling-disease-outbreaks-toilets-worlds-fastest-growing-refugee-camp/" TargetMode="External"/><Relationship Id="rId4" Type="http://schemas.openxmlformats.org/officeDocument/2006/relationships/hyperlink" Target="https://www.redcross.org.mm/en_US/what-we-do/water-and-sanitation-hygiene-promotion/"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un.org/sustainabledevelopment/blog/2019/05/climate-justice/"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adaptation-undp.org/projects/undp-sid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limatecentre.org/downloads/files/1a.%20Collaboration%20with%20Met%20Agencies.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fao.org/climate-smart-agriculture/e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frc.org/en/news-and-media/news-stories/asia-pacific/cambodia/a-gift-from-the-skies-rainwater-harvesting-in-rural-cambodia/?print=tru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Source@%20https://www.gwp.org/globalassets/global/about-gwp/publications/unicef-gwp/gwp_unicef_linking_risk_with_response_brief.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www.fao.org/3/i2096e/i2096e00.htm" TargetMode="External"/><Relationship Id="rId3" Type="http://schemas.openxmlformats.org/officeDocument/2006/relationships/hyperlink" Target="https://www.unwater.org/publications/world-water-development-report-2020/" TargetMode="External"/><Relationship Id="rId7" Type="http://schemas.openxmlformats.org/officeDocument/2006/relationships/hyperlink" Target="https://www.who.int/publications-detail-redirect/climate-sanitation-and-health"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who.int/water_sanitation_health/publications/climate-resilient-water-safety-plans/en/" TargetMode="External"/><Relationship Id="rId5" Type="http://schemas.openxmlformats.org/officeDocument/2006/relationships/hyperlink" Target="https://www.unicef.org/wash/files/Strategic_Framework_WEB.PDF" TargetMode="External"/><Relationship Id="rId4" Type="http://schemas.openxmlformats.org/officeDocument/2006/relationships/hyperlink" Target="https://www.unwater.org/publications/climate-change-adaptation-pivotal-role-water/"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who.int/globalchange/resources/wash-toolkit/e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gwp.org/en/WashClimateResilienc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mailto:washmatters.wateraid.org/climate-chang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BgnB7KJqUbg&amp;feature=youtu.b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 name="Google Shape;32;p1:notes"/>
          <p:cNvSpPr txBox="1">
            <a:spLocks noGrp="1"/>
          </p:cNvSpPr>
          <p:nvPr>
            <p:ph type="body" idx="1"/>
          </p:nvPr>
        </p:nvSpPr>
        <p:spPr>
          <a:xfrm>
            <a:off x="987268" y="15120713"/>
            <a:ext cx="7898100" cy="143247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Clr>
                <a:schemeClr val="dk1"/>
              </a:buClr>
              <a:buSzPts val="1100"/>
              <a:buFont typeface="Arial"/>
              <a:buNone/>
            </a:pPr>
            <a:r>
              <a:rPr lang="nl-NL" sz="1200" b="1" dirty="0">
                <a:solidFill>
                  <a:srgbClr val="FF0000"/>
                </a:solidFill>
              </a:rPr>
              <a:t>Note: The ‘speaker notes to this presentation are comprehensive and provide background information to support preparation or reply to questions from trainees/trainers. It is not the intention that all information is presented in every session - so as facilitator, you could build a relevant story line depending on the audience and duration of the session. The intention is that the facilitators/trainers also adapt the pitch of the presentation to suit the audience and pre-existing technical knowledge. </a:t>
            </a:r>
            <a:endParaRPr sz="1200" b="1" dirty="0">
              <a:latin typeface="Times New Roman"/>
              <a:ea typeface="Times New Roman"/>
              <a:cs typeface="Times New Roman"/>
              <a:sym typeface="Times New Roman"/>
            </a:endParaRPr>
          </a:p>
          <a:p>
            <a:pPr marL="457200" lvl="0" indent="-228600" algn="l" rtl="0">
              <a:lnSpc>
                <a:spcPct val="100000"/>
              </a:lnSpc>
              <a:spcBef>
                <a:spcPts val="0"/>
              </a:spcBef>
              <a:spcAft>
                <a:spcPts val="0"/>
              </a:spcAft>
              <a:buSzPts val="1400"/>
              <a:buNone/>
            </a:pPr>
            <a:endParaRPr sz="1200" dirty="0">
              <a:latin typeface="Times New Roman"/>
              <a:ea typeface="Times New Roman"/>
              <a:cs typeface="Times New Roman"/>
              <a:sym typeface="Times New Roman"/>
            </a:endParaRPr>
          </a:p>
          <a:p>
            <a:pPr marL="457200" lvl="0" indent="-228600" algn="l" rtl="0">
              <a:lnSpc>
                <a:spcPct val="100000"/>
              </a:lnSpc>
              <a:spcBef>
                <a:spcPts val="0"/>
              </a:spcBef>
              <a:spcAft>
                <a:spcPts val="0"/>
              </a:spcAft>
              <a:buSzPts val="1400"/>
              <a:buNone/>
            </a:pPr>
            <a:r>
              <a:rPr lang="nl-NL" sz="1200" dirty="0">
                <a:latin typeface="Times New Roman"/>
                <a:ea typeface="Times New Roman"/>
                <a:cs typeface="Times New Roman"/>
                <a:sym typeface="Times New Roman"/>
              </a:rPr>
              <a:t>The Red Cross Red Crescent Climate Centre was established in 2002 and became an independent foundation in 2004. We are the </a:t>
            </a:r>
            <a:r>
              <a:rPr lang="nl-NL" sz="1200" dirty="0"/>
              <a:t>reference centre on climate change of the Red Cross Red Crescent family. The Climate Centre supports the Red Cross and Red Crescent Movement to understand and address the humanitarian consequences of climate change and extreme weather events. </a:t>
            </a:r>
            <a:endParaRPr sz="1200" dirty="0"/>
          </a:p>
          <a:p>
            <a:pPr marL="457200" lvl="0" indent="-228600" algn="l" rtl="0">
              <a:lnSpc>
                <a:spcPct val="100000"/>
              </a:lnSpc>
              <a:spcBef>
                <a:spcPts val="0"/>
              </a:spcBef>
              <a:spcAft>
                <a:spcPts val="0"/>
              </a:spcAft>
              <a:buSzPts val="1400"/>
              <a:buNone/>
            </a:pPr>
            <a:endParaRPr sz="1200" dirty="0"/>
          </a:p>
          <a:p>
            <a:pPr marL="457200" lvl="0" indent="-228600" algn="l" rtl="0">
              <a:lnSpc>
                <a:spcPct val="100000"/>
              </a:lnSpc>
              <a:spcBef>
                <a:spcPts val="0"/>
              </a:spcBef>
              <a:spcAft>
                <a:spcPts val="0"/>
              </a:spcAft>
              <a:buSzPts val="1400"/>
              <a:buNone/>
            </a:pPr>
            <a:r>
              <a:rPr lang="nl-NL" sz="1200" dirty="0"/>
              <a:t>The humanitarian mission of the Red Cross Red Crescent is to improve the lives of vulnerable people, and their health plays a central role. National Societies around the world are already grappling with emerging health challenges which are likely to be linked in some part to risks exacerbated by climate change and variability. Proactive health risk reduction strategies and programmes can be taken to reduce health related impacts particularly amongst the most vulnerable groups.</a:t>
            </a:r>
            <a:endParaRPr sz="1200" dirty="0"/>
          </a:p>
          <a:p>
            <a:pPr marL="457200" lvl="0" indent="-228600" algn="l" rtl="0">
              <a:lnSpc>
                <a:spcPct val="100000"/>
              </a:lnSpc>
              <a:spcBef>
                <a:spcPts val="0"/>
              </a:spcBef>
              <a:spcAft>
                <a:spcPts val="0"/>
              </a:spcAft>
              <a:buSzPts val="1400"/>
              <a:buNone/>
            </a:pPr>
            <a:endParaRPr sz="1200" dirty="0"/>
          </a:p>
          <a:p>
            <a:pPr marL="457200" lvl="0" indent="-228600" algn="l" rtl="0">
              <a:lnSpc>
                <a:spcPct val="100000"/>
              </a:lnSpc>
              <a:spcBef>
                <a:spcPts val="0"/>
              </a:spcBef>
              <a:spcAft>
                <a:spcPts val="0"/>
              </a:spcAft>
              <a:buSzPts val="1400"/>
              <a:buNone/>
            </a:pPr>
            <a:endParaRPr sz="1200" dirty="0"/>
          </a:p>
        </p:txBody>
      </p:sp>
      <p:sp>
        <p:nvSpPr>
          <p:cNvPr id="33" name="Google Shape;33;p1:notes"/>
          <p:cNvSpPr txBox="1">
            <a:spLocks noGrp="1"/>
          </p:cNvSpPr>
          <p:nvPr>
            <p:ph type="sldNum" idx="12"/>
          </p:nvPr>
        </p:nvSpPr>
        <p:spPr>
          <a:xfrm>
            <a:off x="5592223" y="30235894"/>
            <a:ext cx="4278000" cy="1591500"/>
          </a:xfrm>
          <a:prstGeom prst="rect">
            <a:avLst/>
          </a:prstGeom>
          <a:noFill/>
          <a:ln>
            <a:noFill/>
          </a:ln>
        </p:spPr>
        <p:txBody>
          <a:bodyPr spcFirstLastPara="1" wrap="square" lIns="172975" tIns="86450" rIns="172975" bIns="86450" anchor="b" anchorCtr="0">
            <a:noAutofit/>
          </a:bodyPr>
          <a:lstStyle/>
          <a:p>
            <a:pPr marL="0" marR="0" lvl="0" indent="0" algn="l" rtl="0">
              <a:lnSpc>
                <a:spcPct val="100000"/>
              </a:lnSpc>
              <a:spcBef>
                <a:spcPts val="0"/>
              </a:spcBef>
              <a:spcAft>
                <a:spcPts val="0"/>
              </a:spcAft>
              <a:buSzPts val="2300"/>
              <a:buNone/>
            </a:pPr>
            <a:fld id="{00000000-1234-1234-1234-123412341234}" type="slidenum">
              <a:rPr lang="nl-NL" sz="2300" b="0" i="0" u="none" strike="noStrike" cap="none">
                <a:solidFill>
                  <a:schemeClr val="dk1"/>
                </a:solidFill>
                <a:latin typeface="Arial"/>
                <a:ea typeface="Arial"/>
                <a:cs typeface="Arial"/>
                <a:sym typeface="Arial"/>
              </a:rPr>
              <a:t>1</a:t>
            </a:fld>
            <a:endParaRPr sz="2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0: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 name="Google Shape;113;p10: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0" marR="0" lvl="0" indent="0" algn="l" rtl="0">
              <a:lnSpc>
                <a:spcPct val="100000"/>
              </a:lnSpc>
              <a:spcBef>
                <a:spcPts val="0"/>
              </a:spcBef>
              <a:spcAft>
                <a:spcPts val="0"/>
              </a:spcAft>
              <a:buSzPts val="1400"/>
              <a:buNone/>
            </a:pPr>
            <a:r>
              <a:rPr lang="nl-NL" sz="1200" dirty="0"/>
              <a:t>Interaction: Is your country / region already affected by water-stress? If so, can you already feel the impact of climate change? If not, do you think it will be affected by water stress in the future? </a:t>
            </a:r>
            <a:endParaRPr sz="1200" b="1" dirty="0"/>
          </a:p>
          <a:p>
            <a:pPr marL="457200" marR="0" lvl="0" indent="-228600" algn="l" rtl="0">
              <a:lnSpc>
                <a:spcPct val="100000"/>
              </a:lnSpc>
              <a:spcBef>
                <a:spcPts val="0"/>
              </a:spcBef>
              <a:spcAft>
                <a:spcPts val="0"/>
              </a:spcAft>
              <a:buSzPts val="1400"/>
              <a:buNone/>
            </a:pPr>
            <a:endParaRPr sz="1200" dirty="0"/>
          </a:p>
          <a:p>
            <a:pPr marL="457200" marR="0" lvl="0" indent="-228600" algn="l" rtl="0">
              <a:lnSpc>
                <a:spcPct val="100000"/>
              </a:lnSpc>
              <a:spcBef>
                <a:spcPts val="0"/>
              </a:spcBef>
              <a:spcAft>
                <a:spcPts val="0"/>
              </a:spcAft>
              <a:buSzPts val="1400"/>
              <a:buNone/>
            </a:pPr>
            <a:r>
              <a:rPr lang="nl-NL" sz="1200" dirty="0"/>
              <a:t>Talking points:</a:t>
            </a:r>
            <a:endParaRPr sz="1200" dirty="0"/>
          </a:p>
          <a:p>
            <a:pPr marL="457200" marR="0" lvl="0" indent="-304800" algn="l" rtl="0">
              <a:lnSpc>
                <a:spcPct val="100000"/>
              </a:lnSpc>
              <a:spcBef>
                <a:spcPts val="0"/>
              </a:spcBef>
              <a:spcAft>
                <a:spcPts val="0"/>
              </a:spcAft>
              <a:buSzPts val="1200"/>
              <a:buChar char="-"/>
            </a:pPr>
            <a:r>
              <a:rPr lang="nl-NL" sz="1200" dirty="0"/>
              <a:t>As we mentioned previously, access to water has been recognized as a human right by the United Nations since 2010.</a:t>
            </a:r>
            <a:endParaRPr sz="1200" dirty="0"/>
          </a:p>
          <a:p>
            <a:pPr marL="457200" marR="0" lvl="0" indent="-304800" algn="l" rtl="0">
              <a:lnSpc>
                <a:spcPct val="100000"/>
              </a:lnSpc>
              <a:spcBef>
                <a:spcPts val="0"/>
              </a:spcBef>
              <a:spcAft>
                <a:spcPts val="0"/>
              </a:spcAft>
              <a:buSzPts val="1200"/>
              <a:buChar char="-"/>
            </a:pPr>
            <a:r>
              <a:rPr lang="nl-NL" sz="1200" dirty="0"/>
              <a:t>Climate change is projected to increase water stress and disrupt water availability by increasing rainfall in certain regions </a:t>
            </a:r>
            <a:r>
              <a:rPr lang="nl-NL" sz="1200" dirty="0">
                <a:solidFill>
                  <a:schemeClr val="dk1"/>
                </a:solidFill>
              </a:rPr>
              <a:t>a</a:t>
            </a:r>
            <a:r>
              <a:rPr lang="nl-NL" sz="1200" dirty="0"/>
              <a:t>nd decrease it in others</a:t>
            </a:r>
            <a:r>
              <a:rPr lang="nl-NL" sz="1200" dirty="0">
                <a:solidFill>
                  <a:schemeClr val="dk1"/>
                </a:solidFill>
              </a:rPr>
              <a:t> (IPCC, 2018).</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On the other side, water demand is increasing twice as fast as population growth for the last century (FAO, 2013). That means that water demand is generated not only by population growth but by other factors as well such as  socio-economic development and changing consumption patterns. </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70% of the water consumed on Earth is used by agriculture for irrigation.</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Water sources become scarcer and more uncertain while consumption keeps increasing, which creates a “scissors effect”: water stress will be exacerbated in regions where it is already present, and it will also start affecting regions where water is currently abundant.</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Water stress is associated with negative health outcomes, limitations to economic growth opportunities can can also fuel migration and conflict (for more information on that please consult the specific module on Climate Change &amp; Migration)</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200" dirty="0">
                <a:solidFill>
                  <a:schemeClr val="dk1"/>
                </a:solidFill>
              </a:rPr>
              <a:t>Additional information for the facilitator - Source: </a:t>
            </a:r>
            <a:r>
              <a:rPr lang="nl-NL" sz="1200" dirty="0"/>
              <a:t>UN - World Water Development Report 2020 - Water &amp; Climate Change (p.30) </a:t>
            </a:r>
            <a:r>
              <a:rPr lang="en-GB" sz="1800" u="sng" dirty="0">
                <a:solidFill>
                  <a:srgbClr val="0000FF"/>
                </a:solidFill>
                <a:effectLst/>
                <a:latin typeface="Times New Roman" panose="02020603050405020304" pitchFamily="18" charset="0"/>
                <a:ea typeface="Calibri" panose="020F0502020204030204" pitchFamily="34" charset="0"/>
                <a:hlinkClick r:id="rId3"/>
              </a:rPr>
              <a:t>https://unesdoc.unesco.org/ark:/48223/pf0000372985/PDF/372985eng.pdf.multi</a:t>
            </a:r>
            <a:endParaRPr lang="en-GB" sz="1800" dirty="0">
              <a:effectLst/>
              <a:latin typeface="Times New Roman" panose="02020603050405020304" pitchFamily="18" charset="0"/>
              <a:ea typeface="Calibri" panose="020F0502020204030204" pitchFamily="34" charset="0"/>
            </a:endParaRPr>
          </a:p>
          <a:p>
            <a:pPr marL="457200" marR="0" lvl="0" indent="-228600" algn="l" rtl="0">
              <a:lnSpc>
                <a:spcPct val="100000"/>
              </a:lnSpc>
              <a:spcBef>
                <a:spcPts val="0"/>
              </a:spcBef>
              <a:spcAft>
                <a:spcPts val="0"/>
              </a:spcAft>
              <a:buSzPts val="1400"/>
              <a:buNone/>
            </a:pPr>
            <a:endParaRPr sz="1200" dirty="0"/>
          </a:p>
          <a:p>
            <a:pPr marL="0" marR="0" lvl="0" indent="0" algn="l" rtl="0">
              <a:lnSpc>
                <a:spcPct val="100000"/>
              </a:lnSpc>
              <a:spcBef>
                <a:spcPts val="0"/>
              </a:spcBef>
              <a:spcAft>
                <a:spcPts val="0"/>
              </a:spcAft>
              <a:buSzPts val="1400"/>
              <a:buNone/>
            </a:pPr>
            <a:endParaRPr sz="1200" dirty="0"/>
          </a:p>
          <a:p>
            <a:pPr marL="0" marR="0" lvl="0" indent="0" algn="l" rtl="0">
              <a:lnSpc>
                <a:spcPct val="100000"/>
              </a:lnSpc>
              <a:spcBef>
                <a:spcPts val="0"/>
              </a:spcBef>
              <a:spcAft>
                <a:spcPts val="0"/>
              </a:spcAft>
              <a:buSzPts val="1400"/>
              <a:buNone/>
            </a:pPr>
            <a:r>
              <a:rPr lang="nl-NL" sz="1200" u="sng" dirty="0"/>
              <a:t>Water availability &amp; stress</a:t>
            </a:r>
            <a:endParaRPr sz="1200" u="sng" dirty="0"/>
          </a:p>
          <a:p>
            <a:pPr marL="0" marR="0" lvl="0" indent="0" algn="l" rtl="0">
              <a:lnSpc>
                <a:spcPct val="100000"/>
              </a:lnSpc>
              <a:spcBef>
                <a:spcPts val="0"/>
              </a:spcBef>
              <a:spcAft>
                <a:spcPts val="0"/>
              </a:spcAft>
              <a:buClr>
                <a:srgbClr val="000000"/>
              </a:buClr>
              <a:buSzPts val="1400"/>
              <a:buFont typeface="Arial"/>
              <a:buNone/>
            </a:pPr>
            <a:r>
              <a:rPr lang="nl-NL" sz="1200" b="0" i="0" u="none" strike="noStrike" cap="none" dirty="0">
                <a:solidFill>
                  <a:srgbClr val="000000"/>
                </a:solidFill>
                <a:latin typeface="Arial"/>
                <a:ea typeface="Arial"/>
                <a:cs typeface="Arial"/>
                <a:sym typeface="Arial"/>
              </a:rPr>
              <a:t>Changes in precipitation and temperature will directly affect the terrestrial water budget (Schewe et al., 2014). Evaporation from the land surface is expected to increase as a result of the global trend of rising air temperatures (except in the driest regions, where the lack of water prevents such an increase</a:t>
            </a:r>
            <a:r>
              <a:rPr lang="nl-NL" sz="1200" dirty="0"/>
              <a:t>). This increase may be offset by an increase in precipitation, but in many regions and especially in those areas where rainfall volumes will decrease, this leads to decreasing streamflow volumes and a decrease of water availability in different seasons (IPCC, 2018).</a:t>
            </a:r>
            <a:endParaRPr sz="1200" dirty="0"/>
          </a:p>
          <a:p>
            <a:pPr marL="0" marR="0" lvl="0" indent="0" algn="l" rtl="0">
              <a:lnSpc>
                <a:spcPct val="100000"/>
              </a:lnSpc>
              <a:spcBef>
                <a:spcPts val="0"/>
              </a:spcBef>
              <a:spcAft>
                <a:spcPts val="0"/>
              </a:spcAft>
              <a:buClr>
                <a:srgbClr val="000000"/>
              </a:buClr>
              <a:buSzPts val="1400"/>
              <a:buFont typeface="Arial"/>
              <a:buNone/>
            </a:pPr>
            <a:r>
              <a:rPr lang="nl-NL" sz="1200" dirty="0"/>
              <a:t>The combined effect of changes in precipitation and evaporation will impact soil moisture and groundwater, making droughts more frequent and severe in certain regions.</a:t>
            </a:r>
            <a:endParaRPr sz="1200" dirty="0"/>
          </a:p>
          <a:p>
            <a:pPr marL="457200" marR="0" lvl="0" indent="-228600" algn="l" rtl="0">
              <a:lnSpc>
                <a:spcPct val="100000"/>
              </a:lnSpc>
              <a:spcBef>
                <a:spcPts val="0"/>
              </a:spcBef>
              <a:spcAft>
                <a:spcPts val="0"/>
              </a:spcAft>
              <a:buClr>
                <a:srgbClr val="000000"/>
              </a:buClr>
              <a:buSzPts val="1400"/>
              <a:buFont typeface="Arial"/>
              <a:buNone/>
            </a:pPr>
            <a:endParaRPr sz="1200" dirty="0"/>
          </a:p>
          <a:p>
            <a:pPr marL="0" marR="0" lvl="0" indent="0" algn="l" rtl="0">
              <a:lnSpc>
                <a:spcPct val="100000"/>
              </a:lnSpc>
              <a:spcBef>
                <a:spcPts val="0"/>
              </a:spcBef>
              <a:spcAft>
                <a:spcPts val="0"/>
              </a:spcAft>
              <a:buClr>
                <a:srgbClr val="000000"/>
              </a:buClr>
              <a:buSzPts val="1400"/>
              <a:buFont typeface="Arial"/>
              <a:buNone/>
            </a:pPr>
            <a:r>
              <a:rPr lang="nl-NL" sz="1200" dirty="0"/>
              <a:t>Climate change is also projected to cause a reduction in snow cover, glacier and permafrost (IPCC, 2019, high confidence). This will negatively affect water resources of mountain regions and their adjacent lowlands.</a:t>
            </a:r>
            <a:endParaRPr sz="1200"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SzPts val="1400"/>
              <a:buNone/>
            </a:pPr>
            <a:r>
              <a:rPr lang="nl-NL" sz="1200" dirty="0">
                <a:solidFill>
                  <a:schemeClr val="dk1"/>
                </a:solidFill>
              </a:rPr>
              <a:t>Although 75% of the surface of the Earth is covered with water, less than 3% of the global water is freshwater, and only 1/3 of that is liquid - the rest is captured in icecaps and glaciers. That means that only 1% of the global water supplies is easily available fresh water → We have a lot of water on Earth, but there is not much we can use for drinking or agriculture.</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97% of the water present on our planet is seawater, which cannot be used for agriculture purposes because it is salty.</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Freshwater represents only 3% of the global water supplies, 70% of which is frozen. As a result, the freshwater available for domestic use, agriculture and industry represents less than 1% of the global water resources → We have a lot of water on Earth, but there is not much we can use for drinking or agriculture.</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According to UN Water, water use has been increasing worldwide by about 1% per year since the 1980s, driven by a combination of population growth, socio-economic development and changing consumption patterns.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On the one hand, a growing population, rising income and changing consumption patterns are projected to increase water demand at the global level. Global warming will further exacerbate this trend, as water demand tends to increase with temperature (Gato et al., 2007).</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On the other hand, variations in water availability and quality due to changes in precipitations and temperatures are projected to make water supplies more erratic and uncertain.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That “scissors effect” is likely to increase the pressure on water resources.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The World Water Assessment Programme (WWAP - UNESCO) estimates that “regardless of the magnitude of future global, and more importantly local, water deficits, water scarcity is likely to limit opportunities for economic growth and the creation of decent jobs in the coming decades”. Water scarcity also contributes in fueling migration and conflict.</a:t>
            </a:r>
            <a:endParaRPr sz="12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200" dirty="0"/>
          </a:p>
          <a:p>
            <a:pPr marL="457200" marR="0" lvl="0" indent="-228600" algn="l" rtl="0">
              <a:lnSpc>
                <a:spcPct val="100000"/>
              </a:lnSpc>
              <a:spcBef>
                <a:spcPts val="0"/>
              </a:spcBef>
              <a:spcAft>
                <a:spcPts val="0"/>
              </a:spcAft>
              <a:buClr>
                <a:srgbClr val="000000"/>
              </a:buClr>
              <a:buSzPts val="1400"/>
              <a:buFont typeface="Arial"/>
              <a:buNone/>
            </a:pPr>
            <a:endParaRPr sz="1200" dirty="0"/>
          </a:p>
          <a:p>
            <a:pPr marL="457200" marR="0" lvl="0" indent="-228600" algn="l" rtl="0">
              <a:lnSpc>
                <a:spcPct val="100000"/>
              </a:lnSpc>
              <a:spcBef>
                <a:spcPts val="0"/>
              </a:spcBef>
              <a:spcAft>
                <a:spcPts val="0"/>
              </a:spcAft>
              <a:buClr>
                <a:srgbClr val="000000"/>
              </a:buClr>
              <a:buSzPts val="1400"/>
              <a:buFont typeface="Arial"/>
              <a:buNone/>
            </a:pPr>
            <a:endParaRPr sz="1200" dirty="0"/>
          </a:p>
          <a:p>
            <a:pPr marL="457200" marR="0" lvl="0" indent="-228600" algn="l" rtl="0">
              <a:lnSpc>
                <a:spcPct val="100000"/>
              </a:lnSpc>
              <a:spcBef>
                <a:spcPts val="0"/>
              </a:spcBef>
              <a:spcAft>
                <a:spcPts val="0"/>
              </a:spcAft>
              <a:buSzPts val="1400"/>
              <a:buNone/>
            </a:pPr>
            <a:endParaRPr sz="1200" dirty="0"/>
          </a:p>
        </p:txBody>
      </p:sp>
      <p:sp>
        <p:nvSpPr>
          <p:cNvPr id="114" name="Google Shape;114;p10: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1: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 name="Google Shape;122;p11: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Interaction: Can you explain the difference between economic and physical water scarcity? Is your country affected by any of them?</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Talking points:</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Projections of the needs for water security investment diverge, but they all indicate that massive investment is needed in order to achieve the Sustainable Development Goal related to access to safe Water &amp; Sanitation. Investment needs will be exacerbated by climate change.</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In some regions water scarcity can be physical, due to excessive withdrawals or to natural aridity (ex: Australia, Central Asia, Middle East and North Africa, Northern China, and Southern Africa). In others, water scarcity is economic, which means that it is caused by a lack of water infrastructure (ex: some parts of Africa, South America and South Asia). Developing more water infrastructure in these regions is the only way to alleviate scarcity, but it should take into account the impacts of climate change that are already observed (or are likely to occur).</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Climate change puts water and sanitation infrastructure at higher risk. For example, water and wastewater infrastructure in coastal low-lying cities are more prone to severe flooding (Cain, 2017).</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Additionally, many drinking-water treatment plants, particularly small ones, are not designed to handle the more extreme influent variations expected with climate change.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Additional information for the facilitator - Source: UN - World Water Development Report, 2020)</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"Projections of the needs for water security investment diverge, but they all indicate that the scale of investment ought to increase significantly in order to achieve the Sustainable Development Goal related to access to safe Water &amp; Sanitation. Investment will need to be channelled into creating the appropriate water infrastructure in developing countries, and targeted at upgrading existing, and sometimes aging, infrastructure in advanced economies."</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Economic water scarcity is normally caused by a lack of water infrastructure that can ensure access to water (Comprehensive Assessment of Water Management in Agriculture, 2007), and occurs typically in Africa and some parts of South America and South Asia. Developing more water infrastructure in these regions is the only way to alleviate scarcity, but it should take into account the impacts of climate change that are already observed (or are likely to occur). Physical water scarcity, on the other hand, due to excessive withdrawals and well-developed infrastructure for human use or due to natural aridity, typically occurs in Australia, Central Asia, Middle East and North Africa, Northern China, and Southern Africa.</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Many drinking-water treatment plants, particularly small ones, are not designed to handle the more extreme influent variations expected with climate change. These demand additional or different infrastructure, which renders water treatment very costly, particularly in rural areas (WHO - Climate Resilient Water Systems, 2018). As a result, climate change is expected to exacerbate water quality decline in many regions.</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Images:</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1 - IFRC: </a:t>
            </a:r>
            <a:r>
              <a:rPr lang="nl-NL" sz="1200" u="sng" dirty="0">
                <a:solidFill>
                  <a:schemeClr val="hlink"/>
                </a:solidFill>
                <a:hlinkClick r:id="rId3"/>
              </a:rPr>
              <a:t>https://www.ifrc.org/es/noticias/noticias/africa/malawi/in-malawi-water-is-life/</a:t>
            </a:r>
            <a:r>
              <a:rPr lang="nl-NL" sz="1200" dirty="0">
                <a:solidFill>
                  <a:schemeClr val="dk1"/>
                </a:solidFill>
              </a:rPr>
              <a:t>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2 - ICRC: </a:t>
            </a:r>
            <a:r>
              <a:rPr lang="nl-NL" sz="1200" u="sng" dirty="0">
                <a:solidFill>
                  <a:schemeClr val="hlink"/>
                </a:solidFill>
                <a:hlinkClick r:id="rId4"/>
              </a:rPr>
              <a:t>https://www.icrc.org/sites/default/files/styles/document_main/public/document/image/afghanistan-water-committee_0.jpg?itok=hMNMaEhc</a:t>
            </a:r>
            <a:r>
              <a:rPr lang="nl-NL" sz="1200" dirty="0">
                <a:solidFill>
                  <a:schemeClr val="dk1"/>
                </a:solidFill>
              </a:rPr>
              <a:t>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3 - Philippine RC: </a:t>
            </a:r>
            <a:r>
              <a:rPr lang="nl-NL" sz="1200" u="sng" dirty="0">
                <a:solidFill>
                  <a:schemeClr val="hlink"/>
                </a:solidFill>
                <a:hlinkClick r:id="rId5"/>
              </a:rPr>
              <a:t>http://aidmatrixfoundation.blogspot.com/2013/11/techsoup-typhoon-haiyan-how-to-help.html</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4 - IFRC:</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u="sng" dirty="0">
                <a:solidFill>
                  <a:schemeClr val="hlink"/>
                </a:solidFill>
                <a:hlinkClick r:id="rId6"/>
              </a:rPr>
              <a:t>https://www.ifrc.org/en/news-and-media/news-stories/asia-pacific/japan/japan-hand-washing-alone-can-prevent-most-water-related-diseases-51201/</a:t>
            </a:r>
            <a:r>
              <a:rPr lang="nl-NL" sz="1200" dirty="0">
                <a:solidFill>
                  <a:schemeClr val="dk1"/>
                </a:solidFill>
              </a:rPr>
              <a:t> </a:t>
            </a:r>
            <a:endParaRPr sz="1200" dirty="0">
              <a:solidFill>
                <a:schemeClr val="dk1"/>
              </a:solidFill>
            </a:endParaRP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sz="1200" dirty="0"/>
          </a:p>
        </p:txBody>
      </p:sp>
      <p:sp>
        <p:nvSpPr>
          <p:cNvPr id="123" name="Google Shape;123;p11: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2: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7" name="Google Shape;137;p12: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rPr>
              <a:t>Interaction: can you think of potential ways in which watre quality may be affected? Do you think there is a link between sea-level rise and water quality in coastal areas?</a:t>
            </a: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rPr>
              <a:t>Talking points:</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The world’s freshwater resources are increasingly polluted with organic waste, pathogens, fertilizers and pesticides, heavy metals, and emerging pollutants.</a:t>
            </a:r>
            <a:endParaRPr dirty="0"/>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Disasters such as flooding are associated with contamination of drinking water sources. </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Rising temperatures contribute to that issue because warmer waters are often better suited for pathogen development.</a:t>
            </a:r>
            <a:endParaRPr sz="1200" b="1"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Pathogen contamination is the most widespread water quality problem in developing countries due to unsafe water and sanitation (WHO/UNICEF, 2017). </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Climate change is also projected to cause sea-level rise, which will put some fresh water sources in coastal areas at higher risk of contamination ( high salinity).</a:t>
            </a: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Additional information for the facilitator - Source: UN - World Water Development Report 2020 - Water &amp; Climate Change (p.30)</a:t>
            </a: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457200" lvl="0" indent="-228600" algn="l" rtl="0">
              <a:lnSpc>
                <a:spcPct val="100000"/>
              </a:lnSpc>
              <a:spcBef>
                <a:spcPts val="0"/>
              </a:spcBef>
              <a:spcAft>
                <a:spcPts val="0"/>
              </a:spcAft>
              <a:buSzPts val="1400"/>
              <a:buNone/>
            </a:pPr>
            <a:r>
              <a:rPr lang="nl-NL" sz="1200" u="sng" dirty="0">
                <a:solidFill>
                  <a:schemeClr val="dk1"/>
                </a:solidFill>
              </a:rPr>
              <a:t>Water quality</a:t>
            </a:r>
            <a:endParaRPr sz="1200" dirty="0">
              <a:solidFill>
                <a:schemeClr val="dk1"/>
              </a:solidFill>
            </a:endParaRPr>
          </a:p>
          <a:p>
            <a:pPr marL="457200" lvl="0" indent="-22860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Emerging pollutants present a new global water quality challenge in both developed and developing countries, with potentially serious threats to human health and eco-systems.</a:t>
            </a:r>
            <a:endParaRPr sz="1200" dirty="0">
              <a:solidFill>
                <a:schemeClr val="dk1"/>
              </a:solidFill>
            </a:endParaRPr>
          </a:p>
          <a:p>
            <a:pPr marL="457200" lvl="0" indent="-22860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457200" lvl="0" indent="-22860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457200" lvl="0" indent="-228600" algn="l" rtl="0">
              <a:lnSpc>
                <a:spcPct val="100000"/>
              </a:lnSpc>
              <a:spcBef>
                <a:spcPts val="0"/>
              </a:spcBef>
              <a:spcAft>
                <a:spcPts val="0"/>
              </a:spcAft>
              <a:buClr>
                <a:schemeClr val="dk1"/>
              </a:buClr>
              <a:buSzPts val="1100"/>
              <a:buFont typeface="Arial"/>
              <a:buNone/>
            </a:pPr>
            <a:r>
              <a:rPr lang="nl-NL" sz="1100" dirty="0">
                <a:solidFill>
                  <a:schemeClr val="dk1"/>
                </a:solidFill>
              </a:rPr>
              <a:t>	</a:t>
            </a:r>
            <a:endParaRPr sz="11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r>
              <a:rPr lang="nl-NL" sz="1200" u="sng" dirty="0">
                <a:solidFill>
                  <a:schemeClr val="hlink"/>
                </a:solidFill>
                <a:hlinkClick r:id="rId3"/>
              </a:rPr>
              <a:t>https://www.flickr.com/photos/go_greener_oz/3046225225/in/photostream/</a:t>
            </a:r>
            <a:endParaRPr sz="1200" u="sng"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endParaRPr sz="1200" u="sng" dirty="0">
              <a:solidFill>
                <a:schemeClr val="dk1"/>
              </a:solidFill>
            </a:endParaRPr>
          </a:p>
        </p:txBody>
      </p:sp>
      <p:sp>
        <p:nvSpPr>
          <p:cNvPr id="138" name="Google Shape;138;p12: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3: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2" name="Google Shape;152;p13: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rPr>
              <a:t>Optional</a:t>
            </a: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rPr>
              <a:t>Interaction: Can you think of water-related disasters? (in presentation mode the pictures will appear after a click)</a:t>
            </a: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rPr>
              <a:t>Talking points:</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The two main water-related disasters are floods and drought. During the past 20 years, they have caused more than 166,000 deaths, affected another three billion people and caused total economic damage of almost US$700 billion (EM-DAT, 2019).</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Global floods and extreme rainfall events have surged by more than 50% this decade, and are now occurring at a rate four times higher than in 1980.</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Changes in precipitation patterns under climate change conditions are expected to increase the intensity and frequency of flood and drought events in many regions (Hirabayashi et al., 2013; Asadieh and Krakauer, 2017). </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The impacts and costs of these events are exacerbated by such factors as unplanned urbanization and degradation of ecosystem services (UN-Water).</a:t>
            </a:r>
            <a:endParaRPr sz="1200" dirty="0">
              <a:solidFill>
                <a:schemeClr val="dk1"/>
              </a:solidFill>
            </a:endParaRPr>
          </a:p>
          <a:p>
            <a:pPr marL="457200" lvl="0" indent="-228600" algn="l" rtl="0">
              <a:lnSpc>
                <a:spcPct val="100000"/>
              </a:lnSpc>
              <a:spcBef>
                <a:spcPts val="0"/>
              </a:spcBef>
              <a:spcAft>
                <a:spcPts val="0"/>
              </a:spcAft>
              <a:buClr>
                <a:schemeClr val="dk1"/>
              </a:buClr>
              <a:buSzPts val="1200"/>
              <a:buNone/>
            </a:pP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Additional information for the facilitator - Source: UN - World Water Development Report 2020 - Water &amp; Climate Change</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p:txBody>
      </p:sp>
      <p:sp>
        <p:nvSpPr>
          <p:cNvPr id="153" name="Google Shape;153;p13: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4:notes"/>
          <p:cNvSpPr txBox="1">
            <a:spLocks noGrp="1"/>
          </p:cNvSpPr>
          <p:nvPr>
            <p:ph type="body" idx="1"/>
          </p:nvPr>
        </p:nvSpPr>
        <p:spPr>
          <a:xfrm>
            <a:off x="987265" y="3228896"/>
            <a:ext cx="7898100" cy="3059100"/>
          </a:xfrm>
          <a:prstGeom prst="rect">
            <a:avLst/>
          </a:prstGeom>
          <a:noFill/>
          <a:ln>
            <a:noFill/>
          </a:ln>
        </p:spPr>
        <p:txBody>
          <a:bodyPr spcFirstLastPara="1" wrap="square" lIns="172975" tIns="86450" rIns="172975" bIns="86450" anchor="t" anchorCtr="0">
            <a:noAutofit/>
          </a:bodyPr>
          <a:lstStyle/>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Interaction: Can you think of which of the 17 sustainable development goals may be linked to hygiene and sanitation?</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Can you guess how many people were not able to wash their hands at home in the context of the COVID-19 pandemic?</a:t>
            </a: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rPr>
              <a:t>Talking points:</a:t>
            </a:r>
            <a:endParaRPr sz="1200" dirty="0"/>
          </a:p>
          <a:p>
            <a:pPr marL="457200" lvl="0" indent="-304800" algn="l" rtl="0">
              <a:lnSpc>
                <a:spcPct val="100000"/>
              </a:lnSpc>
              <a:spcBef>
                <a:spcPts val="0"/>
              </a:spcBef>
              <a:spcAft>
                <a:spcPts val="0"/>
              </a:spcAft>
              <a:buSzPts val="1200"/>
              <a:buChar char="-"/>
            </a:pPr>
            <a:r>
              <a:rPr lang="nl-NL" sz="1200" dirty="0"/>
              <a:t>Water, Hygiene and Sanitation (WaSH) are interconnected.</a:t>
            </a:r>
            <a:endParaRPr sz="1200" dirty="0"/>
          </a:p>
          <a:p>
            <a:pPr marL="457200" lvl="0" indent="-304800" algn="l" rtl="0">
              <a:lnSpc>
                <a:spcPct val="100000"/>
              </a:lnSpc>
              <a:spcBef>
                <a:spcPts val="0"/>
              </a:spcBef>
              <a:spcAft>
                <a:spcPts val="0"/>
              </a:spcAft>
              <a:buSzPts val="1200"/>
              <a:buChar char="-"/>
            </a:pPr>
            <a:r>
              <a:rPr lang="nl-NL" sz="1200" dirty="0"/>
              <a:t>Ensuring access to clean water and sanitation is part of the Sustainable Development Goals (SDGs). The progress of this objective contributes to the progress of other objectives mainly related to health, education, economic growth, gender equality and the environment.</a:t>
            </a:r>
            <a:endParaRPr sz="1200" dirty="0"/>
          </a:p>
          <a:p>
            <a:pPr marL="457200" lvl="0" indent="-304800" algn="l" rtl="0">
              <a:lnSpc>
                <a:spcPct val="100000"/>
              </a:lnSpc>
              <a:spcBef>
                <a:spcPts val="0"/>
              </a:spcBef>
              <a:spcAft>
                <a:spcPts val="0"/>
              </a:spcAft>
              <a:buSzPts val="1200"/>
              <a:buChar char="-"/>
            </a:pPr>
            <a:r>
              <a:rPr lang="nl-NL" sz="1200" dirty="0"/>
              <a:t>Access to water and sanitation services have been recognized by the United Nations as a specific human right in 2010.</a:t>
            </a:r>
            <a:endParaRPr sz="1200" dirty="0"/>
          </a:p>
          <a:p>
            <a:pPr marL="457200" lvl="0" indent="-304800" algn="l" rtl="0">
              <a:lnSpc>
                <a:spcPct val="100000"/>
              </a:lnSpc>
              <a:spcBef>
                <a:spcPts val="0"/>
              </a:spcBef>
              <a:spcAft>
                <a:spcPts val="0"/>
              </a:spcAft>
              <a:buSzPts val="1200"/>
              <a:buChar char="-"/>
            </a:pPr>
            <a:r>
              <a:rPr lang="nl-NL" sz="1200" dirty="0"/>
              <a:t>While substantial progress has been made in increasing access to clean drinking water and sanitation, billions of people—mostly in rural areas—still lack these basic services.</a:t>
            </a:r>
            <a:endParaRPr dirty="0"/>
          </a:p>
          <a:p>
            <a:pPr marL="457200" lvl="0" indent="-304800" algn="l" rtl="0">
              <a:lnSpc>
                <a:spcPct val="100000"/>
              </a:lnSpc>
              <a:spcBef>
                <a:spcPts val="0"/>
              </a:spcBef>
              <a:spcAft>
                <a:spcPts val="0"/>
              </a:spcAft>
              <a:buSzPts val="1200"/>
              <a:buChar char="-"/>
            </a:pPr>
            <a:r>
              <a:rPr lang="nl-NL" sz="1200" dirty="0">
                <a:solidFill>
                  <a:schemeClr val="dk1"/>
                </a:solidFill>
              </a:rPr>
              <a:t>With the COVID pandemic we have also been surprised by the fact that 3 billion people around the world remain unable to wash their hands at home. 44% of schools lack hand-washing facilities and 45% of health care facilities in underdeveloped countries lack basic water services</a:t>
            </a:r>
            <a:r>
              <a:rPr lang="nl-NL" sz="1100" dirty="0">
                <a:solidFill>
                  <a:schemeClr val="dk1"/>
                </a:solidFill>
              </a:rPr>
              <a:t>.</a:t>
            </a:r>
            <a:endParaRPr dirty="0"/>
          </a:p>
          <a:p>
            <a:pPr marL="457200" lvl="0" indent="-298450" algn="l" rtl="0">
              <a:lnSpc>
                <a:spcPct val="100000"/>
              </a:lnSpc>
              <a:spcBef>
                <a:spcPts val="0"/>
              </a:spcBef>
              <a:spcAft>
                <a:spcPts val="0"/>
              </a:spcAft>
              <a:buClr>
                <a:schemeClr val="dk1"/>
              </a:buClr>
              <a:buSzPts val="1100"/>
              <a:buChar char="-"/>
            </a:pPr>
            <a:r>
              <a:rPr lang="nl-NL" sz="1200" dirty="0">
                <a:solidFill>
                  <a:schemeClr val="dk1"/>
                </a:solidFill>
              </a:rPr>
              <a:t>One of the most important recent milestones has been the recognition by the United Nations general assembly in 2010 of the right of all human beings to have access to a sufficient amount of water for domestic and personal use:</a:t>
            </a:r>
            <a:endParaRPr dirty="0"/>
          </a:p>
          <a:p>
            <a:pPr marL="914400" lvl="1" indent="-298450" algn="l" rtl="0">
              <a:lnSpc>
                <a:spcPct val="100000"/>
              </a:lnSpc>
              <a:spcBef>
                <a:spcPts val="0"/>
              </a:spcBef>
              <a:spcAft>
                <a:spcPts val="0"/>
              </a:spcAft>
              <a:buClr>
                <a:schemeClr val="dk1"/>
              </a:buClr>
              <a:buSzPts val="1100"/>
              <a:buChar char="-"/>
            </a:pPr>
            <a:r>
              <a:rPr lang="nl-NL" sz="1200" dirty="0">
                <a:solidFill>
                  <a:schemeClr val="dk1"/>
                </a:solidFill>
              </a:rPr>
              <a:t>Everyone has the right to between 50 and 100 litres of safe water per day.</a:t>
            </a:r>
            <a:endParaRPr dirty="0"/>
          </a:p>
          <a:p>
            <a:pPr marL="914400" lvl="1" indent="-298450" algn="l" rtl="0">
              <a:lnSpc>
                <a:spcPct val="100000"/>
              </a:lnSpc>
              <a:spcBef>
                <a:spcPts val="0"/>
              </a:spcBef>
              <a:spcAft>
                <a:spcPts val="0"/>
              </a:spcAft>
              <a:buClr>
                <a:schemeClr val="dk1"/>
              </a:buClr>
              <a:buSzPts val="1100"/>
              <a:buChar char="-"/>
            </a:pPr>
            <a:r>
              <a:rPr lang="nl-NL" sz="1200" dirty="0">
                <a:solidFill>
                  <a:schemeClr val="dk1"/>
                </a:solidFill>
              </a:rPr>
              <a:t>The cost of water should not exceed 3% of household income</a:t>
            </a:r>
            <a:endParaRPr sz="1200" dirty="0">
              <a:solidFill>
                <a:schemeClr val="dk1"/>
              </a:solidFill>
            </a:endParaRPr>
          </a:p>
          <a:p>
            <a:pPr marL="914400" lvl="1" indent="-298450" algn="l" rtl="0">
              <a:lnSpc>
                <a:spcPct val="100000"/>
              </a:lnSpc>
              <a:spcBef>
                <a:spcPts val="0"/>
              </a:spcBef>
              <a:spcAft>
                <a:spcPts val="0"/>
              </a:spcAft>
              <a:buClr>
                <a:schemeClr val="dk1"/>
              </a:buClr>
              <a:buSzPts val="1100"/>
              <a:buChar char="-"/>
            </a:pPr>
            <a:r>
              <a:rPr lang="nl-NL" sz="1200" dirty="0">
                <a:solidFill>
                  <a:schemeClr val="dk1"/>
                </a:solidFill>
              </a:rPr>
              <a:t>The water source should be physically accessible: within 1000 meters of the home and its collection should not exceed 30 minutes</a:t>
            </a:r>
            <a:endParaRPr sz="1100"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nl-NL" sz="1200" dirty="0">
                <a:solidFill>
                  <a:schemeClr val="dk1"/>
                </a:solidFill>
              </a:rPr>
              <a:t>WASH is highly vulnerable to climate change, which makes achieving SDS 6 even more difficult. There is already a WASH crisis, billions of people do not have access to basic water, sanitation and hygiene services. Climate change is making that crisis worse, as we will see in the presentation.</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Additional information for the facilitator - Source: WHO - Health Environments for Healthier Populations</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solidFill>
                  <a:schemeClr val="dk1"/>
                </a:solidFill>
              </a:rPr>
              <a:t>7/10 people used safely managed drinking water services in 2015. The remaining 3 used sources defined as basic (17%), limited (4%) or surface water (2%) → 2 billion people drinking water contaminated with faeces.</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SzPts val="1400"/>
              <a:buNone/>
            </a:pPr>
            <a:r>
              <a:rPr lang="nl-NL" sz="1200" dirty="0">
                <a:solidFill>
                  <a:schemeClr val="dk1"/>
                </a:solidFill>
              </a:rPr>
              <a:t>2/5 people used safely managed sanitation services in 2015. The remaining 3 used sanitation defined as basic sanitation (29%), open defecation (12%), unimproved (12%) or limited sanitation (8%) → About 432 000 diarrhoea deaths were caused by inadequate sanitation, including 153 000 children aged under 5 years</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SzPts val="1400"/>
              <a:buNone/>
            </a:pPr>
            <a:r>
              <a:rPr lang="nl-NL" sz="1200" dirty="0">
                <a:solidFill>
                  <a:schemeClr val="dk1"/>
                </a:solidFill>
              </a:rPr>
              <a:t>Only 26% of the world’s population was estimated to wash hands after contact with excreta → An estimated 165 000 diarrhoea deaths were caused by inadequate hygiene.</a:t>
            </a:r>
            <a:endParaRPr sz="1200" dirty="0">
              <a:solidFill>
                <a:schemeClr val="dk1"/>
              </a:solidFill>
            </a:endParaRPr>
          </a:p>
          <a:p>
            <a:pPr marL="0" lvl="0" indent="0" algn="l" rtl="0">
              <a:lnSpc>
                <a:spcPct val="100000"/>
              </a:lnSpc>
              <a:spcBef>
                <a:spcPts val="0"/>
              </a:spcBef>
              <a:spcAft>
                <a:spcPts val="0"/>
              </a:spcAft>
              <a:buSzPts val="1400"/>
              <a:buNone/>
            </a:pPr>
            <a:r>
              <a:rPr lang="nl-NL" sz="1200" dirty="0">
                <a:solidFill>
                  <a:schemeClr val="dk1"/>
                </a:solidFill>
              </a:rPr>
              <a:t>Two out of five people do not have a basic hand-washing facility with soap and water (https://data.unicef.org/resources/handwashing-data-covid-19-response/)</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sz="1200" dirty="0"/>
          </a:p>
        </p:txBody>
      </p:sp>
      <p:sp>
        <p:nvSpPr>
          <p:cNvPr id="163" name="Google Shape;163;p14:notes"/>
          <p:cNvSpPr>
            <a:spLocks noGrp="1" noRot="1" noChangeAspect="1"/>
          </p:cNvSpPr>
          <p:nvPr>
            <p:ph type="sldImg" idx="2"/>
          </p:nvPr>
        </p:nvSpPr>
        <p:spPr>
          <a:xfrm>
            <a:off x="2668588"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5:notes"/>
          <p:cNvSpPr txBox="1">
            <a:spLocks noGrp="1"/>
          </p:cNvSpPr>
          <p:nvPr>
            <p:ph type="body" idx="1"/>
          </p:nvPr>
        </p:nvSpPr>
        <p:spPr>
          <a:xfrm>
            <a:off x="987267" y="15120681"/>
            <a:ext cx="7898130" cy="14324857"/>
          </a:xfrm>
          <a:prstGeom prst="rect">
            <a:avLst/>
          </a:prstGeom>
        </p:spPr>
        <p:txBody>
          <a:bodyPr spcFirstLastPara="1" wrap="square" lIns="172975" tIns="86450" rIns="172975" bIns="86450" anchor="t" anchorCtr="0">
            <a:noAutofit/>
          </a:bodyPr>
          <a:lstStyle/>
          <a:p>
            <a:pPr marL="0" lvl="0" indent="0" algn="l" rtl="0">
              <a:spcBef>
                <a:spcPts val="0"/>
              </a:spcBef>
              <a:spcAft>
                <a:spcPts val="0"/>
              </a:spcAft>
              <a:buClr>
                <a:schemeClr val="dk1"/>
              </a:buClr>
              <a:buFont typeface="Arial"/>
              <a:buNone/>
            </a:pPr>
            <a:r>
              <a:rPr lang="nl-NL" sz="1200">
                <a:solidFill>
                  <a:schemeClr val="dk1"/>
                </a:solidFill>
              </a:rPr>
              <a:t>Source: https://sdgs.un.org/goals/goal6</a:t>
            </a:r>
            <a:endParaRPr sz="1400">
              <a:solidFill>
                <a:schemeClr val="dk1"/>
              </a:solidFill>
            </a:endParaRPr>
          </a:p>
          <a:p>
            <a:pPr marL="0" lvl="0" indent="0" algn="l" rtl="0">
              <a:spcBef>
                <a:spcPts val="0"/>
              </a:spcBef>
              <a:spcAft>
                <a:spcPts val="0"/>
              </a:spcAft>
              <a:buNone/>
            </a:pPr>
            <a:endParaRPr/>
          </a:p>
        </p:txBody>
      </p:sp>
      <p:sp>
        <p:nvSpPr>
          <p:cNvPr id="182" name="Google Shape;182;p15: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6: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8" name="Google Shape;188;p16: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SzPts val="1400"/>
              <a:buNone/>
            </a:pPr>
            <a:r>
              <a:rPr lang="nl-NL" sz="1200"/>
              <a:t>Interaction: Can you guess what are the WaSH-related health risks that are causing the highest number of deaths?</a:t>
            </a:r>
            <a:endParaRPr sz="1200"/>
          </a:p>
          <a:p>
            <a:pPr marL="0" lvl="0" indent="0" algn="l" rtl="0">
              <a:lnSpc>
                <a:spcPct val="100000"/>
              </a:lnSpc>
              <a:spcBef>
                <a:spcPts val="0"/>
              </a:spcBef>
              <a:spcAft>
                <a:spcPts val="0"/>
              </a:spcAft>
              <a:buSzPts val="1400"/>
              <a:buNone/>
            </a:pPr>
            <a:r>
              <a:rPr lang="nl-NL" sz="1200"/>
              <a:t>The graph has the following disease burden, can you try to order them from the higher to the lowest? (the graph legend will appear with animation)</a:t>
            </a:r>
            <a:endParaRPr sz="1200"/>
          </a:p>
          <a:p>
            <a:pPr marL="457200" lvl="0" indent="-304800" algn="l" rtl="0">
              <a:lnSpc>
                <a:spcPct val="100000"/>
              </a:lnSpc>
              <a:spcBef>
                <a:spcPts val="0"/>
              </a:spcBef>
              <a:spcAft>
                <a:spcPts val="0"/>
              </a:spcAft>
              <a:buSzPts val="1200"/>
              <a:buChar char="-"/>
            </a:pPr>
            <a:r>
              <a:rPr lang="nl-NL" sz="1200"/>
              <a:t>Acute respiratory infections</a:t>
            </a:r>
            <a:endParaRPr sz="1200"/>
          </a:p>
          <a:p>
            <a:pPr marL="457200" lvl="0" indent="-304800" algn="l" rtl="0">
              <a:lnSpc>
                <a:spcPct val="100000"/>
              </a:lnSpc>
              <a:spcBef>
                <a:spcPts val="0"/>
              </a:spcBef>
              <a:spcAft>
                <a:spcPts val="0"/>
              </a:spcAft>
              <a:buSzPts val="1200"/>
              <a:buChar char="-"/>
            </a:pPr>
            <a:r>
              <a:rPr lang="nl-NL" sz="1200">
                <a:solidFill>
                  <a:schemeClr val="dk1"/>
                </a:solidFill>
              </a:rPr>
              <a:t>Diarrhoeal diseases</a:t>
            </a:r>
            <a:endParaRPr sz="1200">
              <a:solidFill>
                <a:schemeClr val="dk1"/>
              </a:solidFill>
            </a:endParaRPr>
          </a:p>
          <a:p>
            <a:pPr marL="457200" lvl="0" indent="-304800" algn="l" rtl="0">
              <a:lnSpc>
                <a:spcPct val="100000"/>
              </a:lnSpc>
              <a:spcBef>
                <a:spcPts val="0"/>
              </a:spcBef>
              <a:spcAft>
                <a:spcPts val="0"/>
              </a:spcAft>
              <a:buSzPts val="1200"/>
              <a:buChar char="-"/>
            </a:pPr>
            <a:r>
              <a:rPr lang="nl-NL" sz="1200"/>
              <a:t>Drownings</a:t>
            </a:r>
            <a:endParaRPr sz="1200"/>
          </a:p>
          <a:p>
            <a:pPr marL="457200" lvl="0" indent="-304800" algn="l" rtl="0">
              <a:lnSpc>
                <a:spcPct val="100000"/>
              </a:lnSpc>
              <a:spcBef>
                <a:spcPts val="0"/>
              </a:spcBef>
              <a:spcAft>
                <a:spcPts val="0"/>
              </a:spcAft>
              <a:buSzPts val="1200"/>
              <a:buChar char="-"/>
            </a:pPr>
            <a:r>
              <a:rPr lang="nl-NL" sz="1200">
                <a:solidFill>
                  <a:schemeClr val="dk1"/>
                </a:solidFill>
              </a:rPr>
              <a:t>Malaria</a:t>
            </a:r>
            <a:endParaRPr sz="1200">
              <a:solidFill>
                <a:schemeClr val="dk1"/>
              </a:solidFill>
            </a:endParaRPr>
          </a:p>
          <a:p>
            <a:pPr marL="0" lvl="0" indent="0" algn="l" rtl="0">
              <a:lnSpc>
                <a:spcPct val="100000"/>
              </a:lnSpc>
              <a:spcBef>
                <a:spcPts val="0"/>
              </a:spcBef>
              <a:spcAft>
                <a:spcPts val="0"/>
              </a:spcAft>
              <a:buSzPts val="1400"/>
              <a:buNone/>
            </a:pPr>
            <a:r>
              <a:rPr lang="nl-NL" sz="1200">
                <a:solidFill>
                  <a:schemeClr val="dk1"/>
                </a:solidFill>
              </a:rPr>
              <a:t>This graph if from 2016, it does not include WASH-related COVID-19 death. As mentioned, lack of access to safe drinking water and sanitation is contributing to the current pandemic, although it was not yet quantified.</a:t>
            </a:r>
            <a:endParaRPr sz="1200">
              <a:solidFill>
                <a:schemeClr val="dk1"/>
              </a:solidFill>
            </a:endParaRPr>
          </a:p>
          <a:p>
            <a:pPr marL="0" lvl="0" indent="0" algn="l" rtl="0">
              <a:lnSpc>
                <a:spcPct val="100000"/>
              </a:lnSpc>
              <a:spcBef>
                <a:spcPts val="0"/>
              </a:spcBef>
              <a:spcAft>
                <a:spcPts val="0"/>
              </a:spcAft>
              <a:buSzPts val="1400"/>
              <a:buNone/>
            </a:pPr>
            <a:endParaRPr sz="1200" b="1"/>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nl-NL" sz="1200"/>
              <a:t>Talking points:</a:t>
            </a:r>
            <a:endParaRPr sz="1200"/>
          </a:p>
          <a:p>
            <a:pPr marL="457200" lvl="0" indent="-304800" algn="l" rtl="0">
              <a:lnSpc>
                <a:spcPct val="100000"/>
              </a:lnSpc>
              <a:spcBef>
                <a:spcPts val="0"/>
              </a:spcBef>
              <a:spcAft>
                <a:spcPts val="0"/>
              </a:spcAft>
              <a:buSzPts val="1200"/>
              <a:buChar char="-"/>
            </a:pPr>
            <a:r>
              <a:rPr lang="nl-NL" sz="1200"/>
              <a:t>The WHO estimates that i</a:t>
            </a:r>
            <a:r>
              <a:rPr lang="nl-NL" sz="1200">
                <a:solidFill>
                  <a:schemeClr val="dk1"/>
                </a:solidFill>
              </a:rPr>
              <a:t>nadequate water and sanitation causes at least two million preventable deaths worldwide annually with the greatest burden falling on children under five</a:t>
            </a:r>
            <a:endParaRPr/>
          </a:p>
          <a:p>
            <a:pPr marL="457200" marR="0" lvl="0" indent="-304800" algn="l" rtl="0">
              <a:lnSpc>
                <a:spcPct val="100000"/>
              </a:lnSpc>
              <a:spcBef>
                <a:spcPts val="0"/>
              </a:spcBef>
              <a:spcAft>
                <a:spcPts val="0"/>
              </a:spcAft>
              <a:buClr>
                <a:schemeClr val="dk1"/>
              </a:buClr>
              <a:buSzPts val="1200"/>
              <a:buFont typeface="Arial"/>
              <a:buChar char="-"/>
            </a:pPr>
            <a:r>
              <a:rPr lang="nl-NL" sz="1200">
                <a:solidFill>
                  <a:schemeClr val="dk1"/>
                </a:solidFill>
              </a:rPr>
              <a:t>44% of those deaths are attributable to diarrheal diseases: this is where we should focus our efforts.</a:t>
            </a:r>
            <a:endParaRPr/>
          </a:p>
          <a:p>
            <a:pPr marL="457200" lvl="0" indent="-304800" algn="l" rtl="0">
              <a:lnSpc>
                <a:spcPct val="100000"/>
              </a:lnSpc>
              <a:spcBef>
                <a:spcPts val="0"/>
              </a:spcBef>
              <a:spcAft>
                <a:spcPts val="0"/>
              </a:spcAft>
              <a:buClr>
                <a:schemeClr val="dk1"/>
              </a:buClr>
              <a:buSzPts val="1200"/>
              <a:buChar char="-"/>
            </a:pPr>
            <a:r>
              <a:rPr lang="nl-NL" sz="1200">
                <a:solidFill>
                  <a:schemeClr val="dk1"/>
                </a:solidFill>
              </a:rPr>
              <a:t>"Since 2000, progress on mortality associated with all major water- and sanitation-related diseases has shown an encouraging downward trend (WHO, n.d.) commensurate with advances in access to improved water supply and sanitation" (UN - World Water Development Report 2020 - Water &amp; Climate Change)</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a:solidFill>
                  <a:schemeClr val="dk1"/>
                </a:solidFill>
              </a:rPr>
              <a:t>"However, morbidity has been slower to decline and, in many regions, the social and economic burden of inadequate water, sanitation and hygiene (WASH) lies disproportionately on women and girls (e.g. lost opportunities for work or education due to water collection tasks or shame and anxiety about toilet use and menstrual hygiene management) (Wendland et al., 2017)" (UN - World Water Development Report 2020 - Water &amp; Climate Change)</a:t>
            </a:r>
            <a:endParaRPr sz="1200">
              <a:solidFill>
                <a:schemeClr val="dk1"/>
              </a:solidFill>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400"/>
              <a:buNone/>
            </a:pPr>
            <a:r>
              <a:rPr lang="nl-NL" sz="1200">
                <a:solidFill>
                  <a:schemeClr val="dk1"/>
                </a:solidFill>
              </a:rPr>
              <a:t>Additional information for the facilitator - </a:t>
            </a:r>
            <a:r>
              <a:rPr lang="nl-NL" sz="1200"/>
              <a:t>Source: </a:t>
            </a:r>
            <a:r>
              <a:rPr lang="nl-NL" sz="1200">
                <a:solidFill>
                  <a:schemeClr val="dk1"/>
                </a:solidFill>
              </a:rPr>
              <a:t> (UN - World Water Development Report 2020 - Water &amp; Climate Change)</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nl-NL" sz="1200"/>
              <a:t>Inadequate water and sanitation have been conservatively estimated to cause nearly two million preventable deaths worldwide annually with the greatest burden falling on children under five (WHO, 2019a). Most of those those are attributable to the following diseases (figures from WHO for year 2016)</a:t>
            </a:r>
            <a:endParaRPr sz="1200"/>
          </a:p>
          <a:p>
            <a:pPr marL="457200" lvl="0" indent="-304800" algn="l" rtl="0">
              <a:lnSpc>
                <a:spcPct val="100000"/>
              </a:lnSpc>
              <a:spcBef>
                <a:spcPts val="0"/>
              </a:spcBef>
              <a:spcAft>
                <a:spcPts val="0"/>
              </a:spcAft>
              <a:buSzPts val="1200"/>
              <a:buChar char="-"/>
            </a:pPr>
            <a:r>
              <a:rPr lang="nl-NL" sz="1200"/>
              <a:t>Diarrhoeal diseases: 44%</a:t>
            </a:r>
            <a:endParaRPr sz="1200"/>
          </a:p>
          <a:p>
            <a:pPr marL="457200" lvl="0" indent="-304800" algn="l" rtl="0">
              <a:lnSpc>
                <a:spcPct val="100000"/>
              </a:lnSpc>
              <a:spcBef>
                <a:spcPts val="0"/>
              </a:spcBef>
              <a:spcAft>
                <a:spcPts val="0"/>
              </a:spcAft>
              <a:buSzPts val="1200"/>
              <a:buChar char="-"/>
            </a:pPr>
            <a:r>
              <a:rPr lang="nl-NL" sz="1200"/>
              <a:t>Acute respiratory infections: 20%</a:t>
            </a:r>
            <a:endParaRPr sz="1200"/>
          </a:p>
          <a:p>
            <a:pPr marL="457200" lvl="0" indent="-304800" algn="l" rtl="0">
              <a:lnSpc>
                <a:spcPct val="100000"/>
              </a:lnSpc>
              <a:spcBef>
                <a:spcPts val="0"/>
              </a:spcBef>
              <a:spcAft>
                <a:spcPts val="0"/>
              </a:spcAft>
              <a:buSzPts val="1200"/>
              <a:buChar char="-"/>
            </a:pPr>
            <a:r>
              <a:rPr lang="nl-NL" sz="1200"/>
              <a:t>Malaria: 19%</a:t>
            </a:r>
            <a:endParaRPr sz="1200"/>
          </a:p>
          <a:p>
            <a:pPr marL="457200" lvl="0" indent="-304800" algn="l" rtl="0">
              <a:lnSpc>
                <a:spcPct val="100000"/>
              </a:lnSpc>
              <a:spcBef>
                <a:spcPts val="0"/>
              </a:spcBef>
              <a:spcAft>
                <a:spcPts val="0"/>
              </a:spcAft>
              <a:buSzPts val="1200"/>
              <a:buChar char="-"/>
            </a:pPr>
            <a:r>
              <a:rPr lang="nl-NL" sz="1200"/>
              <a:t>Drowning: 12.5%</a:t>
            </a:r>
            <a:endParaRPr sz="1200"/>
          </a:p>
          <a:p>
            <a:pPr marL="457200" lvl="0" indent="-304800" algn="l" rtl="0">
              <a:lnSpc>
                <a:spcPct val="100000"/>
              </a:lnSpc>
              <a:spcBef>
                <a:spcPts val="0"/>
              </a:spcBef>
              <a:spcAft>
                <a:spcPts val="0"/>
              </a:spcAft>
              <a:buSzPts val="1200"/>
              <a:buChar char="-"/>
            </a:pPr>
            <a:r>
              <a:rPr lang="nl-NL" sz="1200"/>
              <a:t>Other including dengue, malnutrition, etc. only represents less than 5%</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endParaRPr sz="1200"/>
          </a:p>
        </p:txBody>
      </p:sp>
      <p:sp>
        <p:nvSpPr>
          <p:cNvPr id="189" name="Google Shape;189;p16: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1400"/>
              <a:buNone/>
            </a:pPr>
            <a:fld id="{00000000-1234-1234-1234-123412341234}" type="slidenum">
              <a:rPr lang="nl-NL"/>
              <a:t>16</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7:notes"/>
          <p:cNvSpPr txBox="1">
            <a:spLocks noGrp="1"/>
          </p:cNvSpPr>
          <p:nvPr>
            <p:ph type="dt" idx="10"/>
          </p:nvPr>
        </p:nvSpPr>
        <p:spPr>
          <a:xfrm>
            <a:off x="5592223" y="0"/>
            <a:ext cx="4278000" cy="1591500"/>
          </a:xfrm>
          <a:prstGeom prst="rect">
            <a:avLst/>
          </a:prstGeom>
          <a:noFill/>
          <a:ln>
            <a:noFill/>
          </a:ln>
        </p:spPr>
        <p:txBody>
          <a:bodyPr spcFirstLastPara="1" wrap="square" lIns="172975" tIns="86450" rIns="172975" bIns="8645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nl-NL" sz="3400" b="0" i="0" u="none" strike="noStrike" cap="none">
                <a:solidFill>
                  <a:srgbClr val="000000"/>
                </a:solidFill>
                <a:latin typeface="Arial"/>
                <a:ea typeface="Arial"/>
                <a:cs typeface="Arial"/>
                <a:sym typeface="Arial"/>
              </a:rPr>
              <a:t>10/22/2020</a:t>
            </a:r>
            <a:endParaRPr sz="3400" b="0" i="0" u="none" strike="noStrike" cap="none">
              <a:solidFill>
                <a:srgbClr val="000000"/>
              </a:solidFill>
              <a:latin typeface="Arial"/>
              <a:ea typeface="Arial"/>
              <a:cs typeface="Arial"/>
              <a:sym typeface="Arial"/>
            </a:endParaRPr>
          </a:p>
        </p:txBody>
      </p:sp>
      <p:sp>
        <p:nvSpPr>
          <p:cNvPr id="196" name="Google Shape;196;p17:notes"/>
          <p:cNvSpPr>
            <a:spLocks noGrp="1" noRot="1" noChangeAspect="1"/>
          </p:cNvSpPr>
          <p:nvPr>
            <p:ph type="sldImg" idx="2"/>
          </p:nvPr>
        </p:nvSpPr>
        <p:spPr>
          <a:xfrm>
            <a:off x="2503488" y="579438"/>
            <a:ext cx="5137150" cy="28908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7" name="Google Shape;197;p17:notes"/>
          <p:cNvSpPr txBox="1">
            <a:spLocks noGrp="1"/>
          </p:cNvSpPr>
          <p:nvPr>
            <p:ph type="body" idx="1"/>
          </p:nvPr>
        </p:nvSpPr>
        <p:spPr>
          <a:xfrm>
            <a:off x="987268" y="15120713"/>
            <a:ext cx="7898100" cy="14324700"/>
          </a:xfrm>
          <a:prstGeom prst="rect">
            <a:avLst/>
          </a:prstGeom>
          <a:noFill/>
          <a:ln>
            <a:noFill/>
          </a:ln>
        </p:spPr>
        <p:txBody>
          <a:bodyPr spcFirstLastPara="1" wrap="square" lIns="172975" tIns="86450" rIns="172975" bIns="86450" anchor="t" anchorCtr="0">
            <a:noAutofit/>
          </a:bodyPr>
          <a:lstStyle/>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Key talking points:</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nl-NL" sz="1200" dirty="0">
                <a:solidFill>
                  <a:schemeClr val="dk1"/>
                </a:solidFill>
              </a:rPr>
              <a:t>WASH is key determinant of health outcomes particularly in children. </a:t>
            </a:r>
            <a:endParaRPr dirty="0"/>
          </a:p>
          <a:p>
            <a:pPr marL="0" marR="0" lvl="0" indent="0" algn="l" rtl="0">
              <a:lnSpc>
                <a:spcPct val="100000"/>
              </a:lnSpc>
              <a:spcBef>
                <a:spcPts val="0"/>
              </a:spcBef>
              <a:spcAft>
                <a:spcPts val="0"/>
              </a:spcAft>
              <a:buClr>
                <a:srgbClr val="000000"/>
              </a:buClr>
              <a:buSzPts val="1400"/>
              <a:buFont typeface="Arial"/>
              <a:buNone/>
            </a:pPr>
            <a:r>
              <a:rPr lang="nl-NL" sz="1200" dirty="0">
                <a:solidFill>
                  <a:schemeClr val="dk1"/>
                </a:solidFill>
              </a:rPr>
              <a:t>Up to 50 diseases are transmitted through the faecal oral route and Sanitation and Hygiene related aspects. Examples include: Amoebiasis, Cholera, Cryptosporidiosis, Guinea Worm, Giardiasis, Rotavirus, Schistosomiasis (Bilharzia), Shigellosis and Typhoid Fever. </a:t>
            </a:r>
            <a:endParaRPr dirty="0"/>
          </a:p>
          <a:p>
            <a:pPr marL="457200" lvl="0" indent="-228600" algn="l" rtl="0">
              <a:lnSpc>
                <a:spcPct val="115000"/>
              </a:lnSpc>
              <a:spcBef>
                <a:spcPts val="0"/>
              </a:spcBef>
              <a:spcAft>
                <a:spcPts val="0"/>
              </a:spcAft>
              <a:buClr>
                <a:schemeClr val="dk1"/>
              </a:buClr>
              <a:buSzPts val="1200"/>
              <a:buNone/>
            </a:pP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nl-NL" sz="1200" dirty="0">
                <a:solidFill>
                  <a:schemeClr val="dk1"/>
                </a:solidFill>
              </a:rPr>
              <a:t>WASH (Water, Sanitation and Hygiene Promotion) interventions aim to reduce the transmission of faecal-oral diseases and exposure to vectors that transmit diseases with epidemic potential.</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nl-NL" sz="1200" dirty="0">
                <a:solidFill>
                  <a:schemeClr val="dk1"/>
                </a:solidFill>
              </a:rPr>
              <a:t>Most diarrhoeal illness spread through the faecal-oral route and this is the primary transmission route WASH people address in their work.</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nl-NL" sz="1200" dirty="0">
                <a:solidFill>
                  <a:schemeClr val="dk1"/>
                </a:solidFill>
              </a:rPr>
              <a:t>How are faecal-oral diseases transmitted? The F-diagram shows the different routes that pathogens from faeces can arrive through the environment to a new person. It is one of the main WASH tools included in the PHAST (Participatory Hygiene and Sanitation Transformation) methodology. The environment is composed by 5 F’s as follows:</a:t>
            </a:r>
            <a:endParaRPr sz="1200" dirty="0">
              <a:solidFill>
                <a:schemeClr val="dk1"/>
              </a:solidFill>
            </a:endParaRPr>
          </a:p>
          <a:p>
            <a:pPr marL="914400" lvl="1" indent="-304800" algn="l" rtl="0">
              <a:lnSpc>
                <a:spcPct val="115000"/>
              </a:lnSpc>
              <a:spcBef>
                <a:spcPts val="0"/>
              </a:spcBef>
              <a:spcAft>
                <a:spcPts val="0"/>
              </a:spcAft>
              <a:buClr>
                <a:schemeClr val="dk1"/>
              </a:buClr>
              <a:buSzPts val="1200"/>
              <a:buChar char="-"/>
            </a:pPr>
            <a:r>
              <a:rPr lang="nl-NL" sz="1200" b="1" dirty="0">
                <a:solidFill>
                  <a:schemeClr val="dk1"/>
                </a:solidFill>
              </a:rPr>
              <a:t>Fluids</a:t>
            </a:r>
            <a:r>
              <a:rPr lang="nl-NL" sz="1200" dirty="0">
                <a:solidFill>
                  <a:schemeClr val="dk1"/>
                </a:solidFill>
              </a:rPr>
              <a:t>-the drinking of contaminated water</a:t>
            </a:r>
            <a:endParaRPr sz="1200" dirty="0">
              <a:solidFill>
                <a:schemeClr val="dk1"/>
              </a:solidFill>
            </a:endParaRPr>
          </a:p>
          <a:p>
            <a:pPr marL="914400" lvl="1" indent="-304800" algn="l" rtl="0">
              <a:lnSpc>
                <a:spcPct val="115000"/>
              </a:lnSpc>
              <a:spcBef>
                <a:spcPts val="0"/>
              </a:spcBef>
              <a:spcAft>
                <a:spcPts val="0"/>
              </a:spcAft>
              <a:buClr>
                <a:schemeClr val="dk1"/>
              </a:buClr>
              <a:buSzPts val="1200"/>
              <a:buChar char="-"/>
            </a:pPr>
            <a:r>
              <a:rPr lang="nl-NL" sz="1200" b="1" dirty="0">
                <a:solidFill>
                  <a:schemeClr val="dk1"/>
                </a:solidFill>
              </a:rPr>
              <a:t>Fields</a:t>
            </a:r>
            <a:r>
              <a:rPr lang="nl-NL" sz="1200" dirty="0">
                <a:solidFill>
                  <a:schemeClr val="dk1"/>
                </a:solidFill>
              </a:rPr>
              <a:t>-the contamination of soil, crops, fruits etc by human excreta</a:t>
            </a:r>
            <a:endParaRPr sz="1200" dirty="0">
              <a:solidFill>
                <a:schemeClr val="dk1"/>
              </a:solidFill>
            </a:endParaRPr>
          </a:p>
          <a:p>
            <a:pPr marL="914400" lvl="1" indent="-304800" algn="l" rtl="0">
              <a:lnSpc>
                <a:spcPct val="115000"/>
              </a:lnSpc>
              <a:spcBef>
                <a:spcPts val="0"/>
              </a:spcBef>
              <a:spcAft>
                <a:spcPts val="0"/>
              </a:spcAft>
              <a:buClr>
                <a:schemeClr val="dk1"/>
              </a:buClr>
              <a:buSzPts val="1200"/>
              <a:buChar char="-"/>
            </a:pPr>
            <a:r>
              <a:rPr lang="nl-NL" sz="1200" b="1" dirty="0">
                <a:solidFill>
                  <a:schemeClr val="dk1"/>
                </a:solidFill>
              </a:rPr>
              <a:t>Fingers</a:t>
            </a:r>
            <a:r>
              <a:rPr lang="nl-NL" sz="1200" dirty="0">
                <a:solidFill>
                  <a:schemeClr val="dk1"/>
                </a:solidFill>
              </a:rPr>
              <a:t>- faecal contamination of fingers/hands</a:t>
            </a:r>
            <a:endParaRPr sz="1200" dirty="0">
              <a:solidFill>
                <a:schemeClr val="dk1"/>
              </a:solidFill>
            </a:endParaRPr>
          </a:p>
          <a:p>
            <a:pPr marL="914400" lvl="1" indent="-304800" algn="l" rtl="0">
              <a:lnSpc>
                <a:spcPct val="115000"/>
              </a:lnSpc>
              <a:spcBef>
                <a:spcPts val="0"/>
              </a:spcBef>
              <a:spcAft>
                <a:spcPts val="0"/>
              </a:spcAft>
              <a:buClr>
                <a:schemeClr val="dk1"/>
              </a:buClr>
              <a:buSzPts val="1200"/>
              <a:buChar char="-"/>
            </a:pPr>
            <a:r>
              <a:rPr lang="nl-NL" sz="1200" b="1" dirty="0">
                <a:solidFill>
                  <a:schemeClr val="dk1"/>
                </a:solidFill>
              </a:rPr>
              <a:t>Food</a:t>
            </a:r>
            <a:r>
              <a:rPr lang="nl-NL" sz="1200" dirty="0">
                <a:solidFill>
                  <a:schemeClr val="dk1"/>
                </a:solidFill>
              </a:rPr>
              <a:t>-eating food contaminated with faecal matter</a:t>
            </a:r>
            <a:endParaRPr sz="1200" dirty="0">
              <a:solidFill>
                <a:schemeClr val="dk1"/>
              </a:solidFill>
            </a:endParaRPr>
          </a:p>
          <a:p>
            <a:pPr marL="914400" lvl="1" indent="-304800" algn="l" rtl="0">
              <a:lnSpc>
                <a:spcPct val="115000"/>
              </a:lnSpc>
              <a:spcBef>
                <a:spcPts val="0"/>
              </a:spcBef>
              <a:spcAft>
                <a:spcPts val="0"/>
              </a:spcAft>
              <a:buClr>
                <a:schemeClr val="dk1"/>
              </a:buClr>
              <a:buSzPts val="1200"/>
              <a:buChar char="-"/>
            </a:pPr>
            <a:r>
              <a:rPr lang="nl-NL" sz="1200" b="1" dirty="0">
                <a:solidFill>
                  <a:schemeClr val="dk1"/>
                </a:solidFill>
              </a:rPr>
              <a:t>Flies</a:t>
            </a:r>
            <a:r>
              <a:rPr lang="nl-NL" sz="1200" dirty="0">
                <a:solidFill>
                  <a:schemeClr val="dk1"/>
                </a:solidFill>
              </a:rPr>
              <a:t>-which spread due to vectors from faeces to water and food</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nl-NL" sz="1200" dirty="0">
                <a:solidFill>
                  <a:schemeClr val="dk1"/>
                </a:solidFill>
              </a:rPr>
              <a:t>“A significant proportion of diarrhoeal disease can be prevented through safe drinking-water and adequate sanitation and hygiene” (WHO)</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u="sng" dirty="0">
                <a:solidFill>
                  <a:schemeClr val="hlink"/>
                </a:solidFill>
                <a:hlinkClick r:id="rId3"/>
              </a:rPr>
              <a:t>https://www.lboro.ac.uk/orgs/well/resources/fact-sheets/fact-sheets-htm/sgswsrd.htm</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457200" marR="0" lvl="0" indent="-228600" algn="l" rtl="0">
              <a:lnSpc>
                <a:spcPct val="100000"/>
              </a:lnSpc>
              <a:spcBef>
                <a:spcPts val="0"/>
              </a:spcBef>
              <a:spcAft>
                <a:spcPts val="0"/>
              </a:spcAft>
              <a:buClr>
                <a:srgbClr val="000000"/>
              </a:buClr>
              <a:buSzPts val="1400"/>
              <a:buFont typeface="Arial"/>
              <a:buNone/>
            </a:pPr>
            <a:endParaRPr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txBox="1">
            <a:spLocks noGrp="1"/>
          </p:cNvSpPr>
          <p:nvPr>
            <p:ph type="dt" idx="10"/>
          </p:nvPr>
        </p:nvSpPr>
        <p:spPr>
          <a:xfrm>
            <a:off x="5592223" y="0"/>
            <a:ext cx="4278000" cy="1591500"/>
          </a:xfrm>
          <a:prstGeom prst="rect">
            <a:avLst/>
          </a:prstGeom>
          <a:noFill/>
          <a:ln>
            <a:noFill/>
          </a:ln>
        </p:spPr>
        <p:txBody>
          <a:bodyPr spcFirstLastPara="1" wrap="square" lIns="172975" tIns="86450" rIns="172975" bIns="8645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nl-NL" sz="3400" b="0" i="0" u="none" strike="noStrike" cap="none">
                <a:solidFill>
                  <a:srgbClr val="000000"/>
                </a:solidFill>
                <a:latin typeface="Arial"/>
                <a:ea typeface="Arial"/>
                <a:cs typeface="Arial"/>
                <a:sym typeface="Arial"/>
              </a:rPr>
              <a:t>10/22/2020</a:t>
            </a:r>
            <a:endParaRPr sz="3400" b="0" i="0" u="none" strike="noStrike" cap="none">
              <a:solidFill>
                <a:srgbClr val="000000"/>
              </a:solidFill>
              <a:latin typeface="Arial"/>
              <a:ea typeface="Arial"/>
              <a:cs typeface="Arial"/>
              <a:sym typeface="Arial"/>
            </a:endParaRPr>
          </a:p>
        </p:txBody>
      </p:sp>
      <p:sp>
        <p:nvSpPr>
          <p:cNvPr id="207" name="Google Shape;207;p18:notes"/>
          <p:cNvSpPr>
            <a:spLocks noGrp="1" noRot="1" noChangeAspect="1"/>
          </p:cNvSpPr>
          <p:nvPr>
            <p:ph type="sldImg" idx="2"/>
          </p:nvPr>
        </p:nvSpPr>
        <p:spPr>
          <a:xfrm>
            <a:off x="2503488" y="579438"/>
            <a:ext cx="5137150" cy="28908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8" name="Google Shape;208;p18:notes"/>
          <p:cNvSpPr txBox="1">
            <a:spLocks noGrp="1"/>
          </p:cNvSpPr>
          <p:nvPr>
            <p:ph type="body" idx="1"/>
          </p:nvPr>
        </p:nvSpPr>
        <p:spPr>
          <a:xfrm>
            <a:off x="987268" y="15120713"/>
            <a:ext cx="7898100" cy="14324700"/>
          </a:xfrm>
          <a:prstGeom prst="rect">
            <a:avLst/>
          </a:prstGeom>
          <a:noFill/>
          <a:ln>
            <a:noFill/>
          </a:ln>
        </p:spPr>
        <p:txBody>
          <a:bodyPr spcFirstLastPara="1" wrap="square" lIns="172975" tIns="86450" rIns="172975" bIns="86450" anchor="t" anchorCtr="0">
            <a:noAutofit/>
          </a:bodyPr>
          <a:lstStyle/>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Key talking points: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 </a:t>
            </a:r>
            <a:endParaRPr sz="1200" dirty="0">
              <a:solidFill>
                <a:schemeClr val="dk1"/>
              </a:solidFill>
            </a:endParaRPr>
          </a:p>
          <a:p>
            <a:pPr marL="6286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Vectors are living organisms that can facilitate/transmit infectious diseases between human or from animals to humans. Many of these vectors are bloodsucking insects that ingest blood from an infected host (human or animal) and later inject them into a new host during their next blood meal.</a:t>
            </a:r>
            <a:endParaRPr dirty="0"/>
          </a:p>
          <a:p>
            <a:pPr marL="6286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Insects vectors such as mosquitoes and flies usually breed in water, bite near water and proliferate in dirty environments</a:t>
            </a:r>
            <a:endParaRPr dirty="0"/>
          </a:p>
          <a:p>
            <a:pPr marL="6286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An increase in temperature can increase mosquito development: mosquitoes/larvae could develop faster, fly further, survive longer and bite more. High temperatures can also increase mosquito mortality as mosquitoes live shorter times at significantly higher temperatures. However, the vast majority of those changes allow mosquitoes to be more effective vectors.</a:t>
            </a:r>
            <a:endParaRPr dirty="0"/>
          </a:p>
          <a:p>
            <a:pPr marL="6286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Climate change may change the temporal and spatial patterns of vector-borne diseases. This means that vector borne diseases are projected to expand their geographical areas where they occur, as new areas become suitable for mosquito development, and disease establishment. For example, mosquitoes are typically found in the lower altitudes but with temperature variations, they could reach higher elevations which were historically too cold for the disease. E.g malaria transmission seen in highlands of kenya. </a:t>
            </a:r>
            <a:endParaRPr dirty="0"/>
          </a:p>
          <a:p>
            <a:pPr marL="6286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This is particularly worrisome because the populations that are newly exposed to an infectious disease may lack premunity (anticipatory immunity that prevents severity of disease) to that disease which could result in larger and/or more severe outbreaks.</a:t>
            </a:r>
            <a:endParaRPr dirty="0"/>
          </a:p>
          <a:p>
            <a:pPr marL="6286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According to WHO, “malaria seems likely to be the vector-borne disease most sensitive to long-term climate change as increased rainfall, humidity and temperature can enhance mosquito breeding and survival”. Other vector-borne diseases might be impacted as well such as dengue, Zika, Chikungunya, Lyme, yellow fever, etc.).</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Additional information for the moderator:</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There are also other vectors than mosquitoes, such as rats that plague and leptospirosis.</a:t>
            </a:r>
            <a:endParaRPr sz="1200" dirty="0">
              <a:solidFill>
                <a:schemeClr val="dk1"/>
              </a:solidFill>
            </a:endParaRPr>
          </a:p>
          <a:p>
            <a:pPr marL="457200" marR="0" lvl="0" indent="-228600" algn="l" rtl="0">
              <a:lnSpc>
                <a:spcPct val="100000"/>
              </a:lnSpc>
              <a:spcBef>
                <a:spcPts val="0"/>
              </a:spcBef>
              <a:spcAft>
                <a:spcPts val="0"/>
              </a:spcAft>
              <a:buClr>
                <a:srgbClr val="000000"/>
              </a:buClr>
              <a:buSzPts val="1400"/>
              <a:buFont typeface="Arial"/>
              <a:buNone/>
            </a:pPr>
            <a:r>
              <a:rPr lang="nl-NL" sz="1200" dirty="0">
                <a:solidFill>
                  <a:schemeClr val="dk1"/>
                </a:solidFill>
              </a:rPr>
              <a:t>The WHO estimates that 60 000 additional people will die from malaria every year between 2030 and 2050 because of climate change.</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How many people are at risk of getting dengue? How many infections do we see annually?</a:t>
            </a:r>
            <a:endParaRPr sz="1200" dirty="0">
              <a:solidFill>
                <a:schemeClr val="dk1"/>
              </a:solidFill>
            </a:endParaRPr>
          </a:p>
          <a:p>
            <a:pPr marL="228600" lvl="0" indent="0" algn="l" rtl="0">
              <a:lnSpc>
                <a:spcPct val="115000"/>
              </a:lnSpc>
              <a:spcBef>
                <a:spcPts val="0"/>
              </a:spcBef>
              <a:spcAft>
                <a:spcPts val="0"/>
              </a:spcAft>
              <a:buClr>
                <a:schemeClr val="dk1"/>
              </a:buClr>
              <a:buSzPts val="1100"/>
              <a:buFont typeface="Arial"/>
              <a:buNone/>
            </a:pPr>
            <a:r>
              <a:rPr lang="nl-NL" sz="1200" dirty="0">
                <a:solidFill>
                  <a:schemeClr val="dk1"/>
                </a:solidFill>
              </a:rPr>
              <a:t>ANSWER: Each year</a:t>
            </a:r>
            <a:endParaRPr sz="1200" dirty="0">
              <a:solidFill>
                <a:schemeClr val="dk1"/>
              </a:solidFill>
            </a:endParaRPr>
          </a:p>
          <a:p>
            <a:pPr marL="228600" lvl="0" indent="0" algn="l" rtl="0">
              <a:lnSpc>
                <a:spcPct val="115000"/>
              </a:lnSpc>
              <a:spcBef>
                <a:spcPts val="0"/>
              </a:spcBef>
              <a:spcAft>
                <a:spcPts val="0"/>
              </a:spcAft>
              <a:buClr>
                <a:schemeClr val="dk1"/>
              </a:buClr>
              <a:buSzPts val="1100"/>
              <a:buFont typeface="Arial"/>
              <a:buNone/>
            </a:pPr>
            <a:r>
              <a:rPr lang="nl-NL" sz="1200" dirty="0">
                <a:solidFill>
                  <a:schemeClr val="dk1"/>
                </a:solidFill>
              </a:rPr>
              <a:t>* 3.9B people at risk of dengue</a:t>
            </a:r>
            <a:endParaRPr sz="1200" dirty="0">
              <a:solidFill>
                <a:schemeClr val="dk1"/>
              </a:solidFill>
              <a:latin typeface="MS Gothic"/>
              <a:ea typeface="MS Gothic"/>
              <a:cs typeface="MS Gothic"/>
              <a:sym typeface="MS Gothic"/>
            </a:endParaRPr>
          </a:p>
          <a:p>
            <a:pPr marL="228600" lvl="0" indent="0" algn="l" rtl="0">
              <a:lnSpc>
                <a:spcPct val="115000"/>
              </a:lnSpc>
              <a:spcBef>
                <a:spcPts val="0"/>
              </a:spcBef>
              <a:spcAft>
                <a:spcPts val="0"/>
              </a:spcAft>
              <a:buClr>
                <a:schemeClr val="dk1"/>
              </a:buClr>
              <a:buSzPts val="1100"/>
              <a:buFont typeface="Arial"/>
              <a:buNone/>
            </a:pPr>
            <a:r>
              <a:rPr lang="nl-NL" sz="1200" dirty="0">
                <a:solidFill>
                  <a:schemeClr val="dk1"/>
                </a:solidFill>
              </a:rPr>
              <a:t>* 390M infections</a:t>
            </a:r>
            <a:endParaRPr sz="1200" dirty="0">
              <a:solidFill>
                <a:schemeClr val="dk1"/>
              </a:solidFill>
              <a:latin typeface="MS Gothic"/>
              <a:ea typeface="MS Gothic"/>
              <a:cs typeface="MS Gothic"/>
              <a:sym typeface="MS Gothic"/>
            </a:endParaRPr>
          </a:p>
          <a:p>
            <a:pPr marL="228600" lvl="0" indent="0" algn="l" rtl="0">
              <a:lnSpc>
                <a:spcPct val="115000"/>
              </a:lnSpc>
              <a:spcBef>
                <a:spcPts val="0"/>
              </a:spcBef>
              <a:spcAft>
                <a:spcPts val="0"/>
              </a:spcAft>
              <a:buClr>
                <a:schemeClr val="dk1"/>
              </a:buClr>
              <a:buSzPts val="1100"/>
              <a:buFont typeface="Arial"/>
              <a:buNone/>
            </a:pPr>
            <a:r>
              <a:rPr lang="nl-NL" sz="1200" dirty="0">
                <a:solidFill>
                  <a:schemeClr val="dk1"/>
                </a:solidFill>
              </a:rPr>
              <a:t>* 500k hospitalizations</a:t>
            </a:r>
            <a:endParaRPr sz="1200" dirty="0">
              <a:solidFill>
                <a:schemeClr val="dk1"/>
              </a:solidFill>
              <a:latin typeface="MS Gothic"/>
              <a:ea typeface="MS Gothic"/>
              <a:cs typeface="MS Gothic"/>
              <a:sym typeface="MS Gothic"/>
            </a:endParaRPr>
          </a:p>
          <a:p>
            <a:pPr marL="228600" lvl="0" indent="0" algn="l" rtl="0">
              <a:lnSpc>
                <a:spcPct val="115000"/>
              </a:lnSpc>
              <a:spcBef>
                <a:spcPts val="0"/>
              </a:spcBef>
              <a:spcAft>
                <a:spcPts val="0"/>
              </a:spcAft>
              <a:buClr>
                <a:schemeClr val="dk1"/>
              </a:buClr>
              <a:buSzPts val="1100"/>
              <a:buFont typeface="Arial"/>
              <a:buNone/>
            </a:pPr>
            <a:r>
              <a:rPr lang="nl-NL" sz="1200" dirty="0">
                <a:solidFill>
                  <a:schemeClr val="dk1"/>
                </a:solidFill>
              </a:rPr>
              <a:t>* 2,5% die from the infection</a:t>
            </a:r>
            <a:endParaRPr sz="1200" dirty="0">
              <a:solidFill>
                <a:schemeClr val="dk1"/>
              </a:solidFill>
              <a:latin typeface="MS Gothic"/>
              <a:ea typeface="MS Gothic"/>
              <a:cs typeface="MS Gothic"/>
              <a:sym typeface="MS Gothic"/>
            </a:endParaRPr>
          </a:p>
          <a:p>
            <a:pPr marL="228600" lvl="0" indent="0" algn="l" rtl="0">
              <a:lnSpc>
                <a:spcPct val="115000"/>
              </a:lnSpc>
              <a:spcBef>
                <a:spcPts val="0"/>
              </a:spcBef>
              <a:spcAft>
                <a:spcPts val="0"/>
              </a:spcAft>
              <a:buClr>
                <a:schemeClr val="dk1"/>
              </a:buClr>
              <a:buSzPts val="1100"/>
              <a:buFont typeface="Arial"/>
              <a:buNone/>
            </a:pPr>
            <a:r>
              <a:rPr lang="nl-NL" sz="1200" dirty="0">
                <a:solidFill>
                  <a:schemeClr val="dk1"/>
                </a:solidFill>
              </a:rPr>
              <a:t>The distribution of dengue is highly dependent on climate: warmer temperatures, higher humidity and more places where water can collect generally favour dengue transmission. In the IPCC's 1.5 degree warming report (Intergovernmental Panel on Climate Change 2018), they state: Risks for some vector-borne diseases such as malaria and dengue fever are projected to increase with warming from 1.5°C to 2°C, including potential shifts in their geographic range (high confidence). Overall for vector- borne diseases, whether projections are positive or negative depends on the disease, region and extent of change (high confidence).</a:t>
            </a:r>
            <a:endParaRPr sz="1200" dirty="0">
              <a:solidFill>
                <a:schemeClr val="dk1"/>
              </a:solidFill>
            </a:endParaRPr>
          </a:p>
          <a:p>
            <a:pPr marL="228600" lvl="0" indent="0" algn="l" rtl="0">
              <a:lnSpc>
                <a:spcPct val="115000"/>
              </a:lnSpc>
              <a:spcBef>
                <a:spcPts val="0"/>
              </a:spcBef>
              <a:spcAft>
                <a:spcPts val="0"/>
              </a:spcAft>
              <a:buClr>
                <a:schemeClr val="dk1"/>
              </a:buClr>
              <a:buSzPts val="1100"/>
              <a:buFont typeface="Arial"/>
              <a:buNone/>
            </a:pPr>
            <a:r>
              <a:rPr lang="nl-NL" sz="1200" dirty="0">
                <a:solidFill>
                  <a:schemeClr val="dk1"/>
                </a:solidFill>
              </a:rPr>
              <a:t>Increased levels of rainfall or flooding means that water collects in stagnant pools which provides conditions for mosquito breeding and therefore the risk of spreading dengue fever.</a:t>
            </a:r>
            <a:endParaRPr sz="1200" dirty="0">
              <a:solidFill>
                <a:schemeClr val="dk1"/>
              </a:solidFill>
            </a:endParaRPr>
          </a:p>
          <a:p>
            <a:pPr marL="228600" lvl="0" indent="0" algn="l" rtl="0">
              <a:lnSpc>
                <a:spcPct val="115000"/>
              </a:lnSpc>
              <a:spcBef>
                <a:spcPts val="0"/>
              </a:spcBef>
              <a:spcAft>
                <a:spcPts val="0"/>
              </a:spcAft>
              <a:buClr>
                <a:schemeClr val="dk1"/>
              </a:buClr>
              <a:buSzPts val="1100"/>
              <a:buFont typeface="Arial"/>
              <a:buNone/>
            </a:pPr>
            <a:r>
              <a:rPr lang="nl-NL" sz="1200" dirty="0">
                <a:solidFill>
                  <a:schemeClr val="dk1"/>
                </a:solidFill>
              </a:rPr>
              <a:t> Low rainfall can also increase infection rates as people store more water at home and these containers provide breeding sites.</a:t>
            </a:r>
            <a:endParaRPr sz="1200" dirty="0">
              <a:solidFill>
                <a:schemeClr val="dk1"/>
              </a:solidFill>
            </a:endParaRPr>
          </a:p>
          <a:p>
            <a:pPr marL="457200" marR="0" lvl="0" indent="-228600" algn="l" rtl="0">
              <a:lnSpc>
                <a:spcPct val="100000"/>
              </a:lnSpc>
              <a:spcBef>
                <a:spcPts val="0"/>
              </a:spcBef>
              <a:spcAft>
                <a:spcPts val="0"/>
              </a:spcAft>
              <a:buClr>
                <a:srgbClr val="000000"/>
              </a:buClr>
              <a:buSzPts val="1400"/>
              <a:buFont typeface="Arial"/>
              <a:buNone/>
            </a:pPr>
            <a:endParaRPr sz="1200" dirty="0"/>
          </a:p>
          <a:p>
            <a:pPr marL="457200" marR="0" lvl="0" indent="-228600" algn="l" rtl="0">
              <a:lnSpc>
                <a:spcPct val="100000"/>
              </a:lnSpc>
              <a:spcBef>
                <a:spcPts val="0"/>
              </a:spcBef>
              <a:spcAft>
                <a:spcPts val="0"/>
              </a:spcAft>
              <a:buClr>
                <a:srgbClr val="000000"/>
              </a:buClr>
              <a:buSzPts val="1400"/>
              <a:buFont typeface="Arial"/>
              <a:buNone/>
            </a:pPr>
            <a:r>
              <a:rPr lang="nl-NL" sz="1200" dirty="0"/>
              <a:t>Image</a:t>
            </a:r>
            <a:endParaRPr sz="1200" dirty="0"/>
          </a:p>
          <a:p>
            <a:pPr marL="457200" marR="0" lvl="0" indent="-228600" algn="l" rtl="0">
              <a:lnSpc>
                <a:spcPct val="100000"/>
              </a:lnSpc>
              <a:spcBef>
                <a:spcPts val="0"/>
              </a:spcBef>
              <a:spcAft>
                <a:spcPts val="0"/>
              </a:spcAft>
              <a:buClr>
                <a:srgbClr val="000000"/>
              </a:buClr>
              <a:buSzPts val="1400"/>
              <a:buFont typeface="Arial"/>
              <a:buNone/>
            </a:pPr>
            <a:r>
              <a:rPr lang="nl-NL" sz="1200" u="sng" dirty="0">
                <a:solidFill>
                  <a:schemeClr val="hlink"/>
                </a:solidFill>
                <a:hlinkClick r:id="rId3"/>
              </a:rPr>
              <a:t>https://www.cdc.gov/nceh/ehs/elearn/vcehp.html</a:t>
            </a:r>
            <a:endParaRPr sz="1200" dirty="0"/>
          </a:p>
          <a:p>
            <a:pPr marL="457200" marR="0" lvl="0" indent="-228600" algn="l" rtl="0">
              <a:lnSpc>
                <a:spcPct val="100000"/>
              </a:lnSpc>
              <a:spcBef>
                <a:spcPts val="0"/>
              </a:spcBef>
              <a:spcAft>
                <a:spcPts val="0"/>
              </a:spcAft>
              <a:buClr>
                <a:srgbClr val="000000"/>
              </a:buClr>
              <a:buSzPts val="1400"/>
              <a:buFont typeface="Arial"/>
              <a:buNone/>
            </a:pPr>
            <a:endParaRPr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5: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5" name="Google Shape;445;p35: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lvl="0" indent="-228600" algn="l" rtl="0">
              <a:lnSpc>
                <a:spcPct val="100000"/>
              </a:lnSpc>
              <a:spcBef>
                <a:spcPts val="0"/>
              </a:spcBef>
              <a:spcAft>
                <a:spcPts val="0"/>
              </a:spcAft>
              <a:buSzPts val="1400"/>
              <a:buNone/>
            </a:pPr>
            <a:r>
              <a:rPr lang="nl-NL" sz="1200" dirty="0"/>
              <a:t>Cases of dengue fever have risen dramatically in the last 40 years. This is primarily caused by unplanned urbanization with increased standing water in waste areas, and by movement (global travel) of people and goods. This has spread both mosquito vectors and infections. </a:t>
            </a:r>
            <a:endParaRPr sz="1200" dirty="0"/>
          </a:p>
          <a:p>
            <a:pPr marL="457200" lvl="0" indent="-228600" algn="l" rtl="0">
              <a:lnSpc>
                <a:spcPct val="100000"/>
              </a:lnSpc>
              <a:spcBef>
                <a:spcPts val="0"/>
              </a:spcBef>
              <a:spcAft>
                <a:spcPts val="0"/>
              </a:spcAft>
              <a:buSzPts val="1400"/>
              <a:buNone/>
            </a:pPr>
            <a:endParaRPr sz="1200" dirty="0"/>
          </a:p>
          <a:p>
            <a:pPr marL="457200" lvl="0" indent="-228600" algn="l" rtl="0">
              <a:lnSpc>
                <a:spcPct val="100000"/>
              </a:lnSpc>
              <a:spcBef>
                <a:spcPts val="0"/>
              </a:spcBef>
              <a:spcAft>
                <a:spcPts val="0"/>
              </a:spcAft>
              <a:buSzPts val="1400"/>
              <a:buNone/>
            </a:pPr>
            <a:endParaRPr lang="da-DK"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Zika toolkit: </a:t>
            </a:r>
            <a:r>
              <a:rPr lang="en-GB" sz="1800" u="sng" dirty="0">
                <a:solidFill>
                  <a:srgbClr val="0000FF"/>
                </a:solidFill>
                <a:effectLst/>
                <a:latin typeface="Times New Roman" panose="02020603050405020304" pitchFamily="18" charset="0"/>
                <a:ea typeface="Calibri" panose="020F0502020204030204" pitchFamily="34" charset="0"/>
                <a:hlinkClick r:id="rId3"/>
              </a:rPr>
              <a:t>https://drive.google.com/open?id=0B1b032MNqXGAUEFrakJoZklCanM</a:t>
            </a:r>
            <a:endParaRPr lang="en-GB" sz="1800" dirty="0">
              <a:effectLst/>
              <a:latin typeface="Times New Roman" panose="02020603050405020304" pitchFamily="18" charset="0"/>
              <a:ea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Dengue – turning up the volume: </a:t>
            </a:r>
            <a:r>
              <a:rPr lang="en-GB" sz="1800" u="sng" dirty="0">
                <a:solidFill>
                  <a:srgbClr val="0000FF"/>
                </a:solidFill>
                <a:effectLst/>
                <a:latin typeface="Times New Roman" panose="02020603050405020304" pitchFamily="18" charset="0"/>
                <a:ea typeface="Calibri" panose="020F0502020204030204" pitchFamily="34" charset="0"/>
                <a:hlinkClick r:id="rId4"/>
              </a:rPr>
              <a:t>https://www.ifrc.org/dengue#:~:text=The%20IFRC%20is%20turning%20up,leading%20to%20sustainable%20behavioural%20change</a:t>
            </a:r>
            <a:endParaRPr lang="en-GB" sz="1800" dirty="0">
              <a:effectLst/>
              <a:latin typeface="Times New Roman" panose="02020603050405020304" pitchFamily="18" charset="0"/>
              <a:ea typeface="Calibri" panose="020F0502020204030204" pitchFamily="34" charset="0"/>
            </a:endParaRPr>
          </a:p>
          <a:p>
            <a:pPr marL="457200" lvl="0" indent="-228600" algn="l" rtl="0">
              <a:lnSpc>
                <a:spcPct val="100000"/>
              </a:lnSpc>
              <a:spcBef>
                <a:spcPts val="0"/>
              </a:spcBef>
              <a:spcAft>
                <a:spcPts val="0"/>
              </a:spcAft>
              <a:buSzPts val="1400"/>
              <a:buNone/>
            </a:pPr>
            <a:endParaRPr sz="1200" dirty="0"/>
          </a:p>
        </p:txBody>
      </p:sp>
      <p:sp>
        <p:nvSpPr>
          <p:cNvPr id="446" name="Google Shape;446;p35: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marR="0" lvl="0" indent="0" algn="l" rtl="0">
              <a:lnSpc>
                <a:spcPct val="100000"/>
              </a:lnSpc>
              <a:spcBef>
                <a:spcPts val="0"/>
              </a:spcBef>
              <a:spcAft>
                <a:spcPts val="0"/>
              </a:spcAft>
              <a:buSzPts val="1200"/>
              <a:buNone/>
            </a:pPr>
            <a:fld id="{00000000-1234-1234-1234-123412341234}" type="slidenum">
              <a:rPr lang="nl-NL"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b4957498c9_0_0: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 name="Google Shape;42;gb4957498c9_0_0: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457200" marR="0" lvl="0" indent="-228600" algn="l" rtl="0">
              <a:lnSpc>
                <a:spcPct val="100000"/>
              </a:lnSpc>
              <a:spcBef>
                <a:spcPts val="0"/>
              </a:spcBef>
              <a:spcAft>
                <a:spcPts val="0"/>
              </a:spcAft>
              <a:buClr>
                <a:schemeClr val="dk1"/>
              </a:buClr>
              <a:buSzPts val="1100"/>
              <a:buFont typeface="Arial"/>
              <a:buNone/>
            </a:pPr>
            <a:r>
              <a:rPr lang="nl-NL" sz="1200" dirty="0"/>
              <a:t>Interaction: Can you guess how many people in the world are in need of humanitarian assistance currently? what are the projections for 2050 as a consequence of climate change related extreme weather?</a:t>
            </a:r>
            <a:endParaRPr sz="1200" dirty="0"/>
          </a:p>
          <a:p>
            <a:pPr marL="457200" marR="0" lvl="0" indent="-228600" algn="l" rtl="0">
              <a:lnSpc>
                <a:spcPct val="100000"/>
              </a:lnSpc>
              <a:spcBef>
                <a:spcPts val="0"/>
              </a:spcBef>
              <a:spcAft>
                <a:spcPts val="0"/>
              </a:spcAft>
              <a:buClr>
                <a:schemeClr val="dk1"/>
              </a:buClr>
              <a:buSzPts val="1100"/>
              <a:buFont typeface="Arial"/>
              <a:buNone/>
            </a:pP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Key talking points:</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The World Disaster Report 2020 published by the IFRC estimates that 1.7 billion people around the world have been affected by climate and weather-related disasters in the last decade.</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Another report published by IFRC (The COst of Doing Nothing) estimates that the number of people in need of humanitarian assistance in 2050 as a result of storms, droughts and floods could climb beyond 200 million annually compared to an estimated 108 million today = Doubling.</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It suggests that this doubling up of the need would come at a price, with climate-related humanitarian costs ballooning to US$ 20 billion per year by 2030 in the most pessimistic scenario. With no action, costs are likely to be higher.</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These findings confirm the current impacts of climate change, and will continue to have, on some of the world’s most vulnerable and marginalized people.</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The report highlights the chance to do something given the accelerated rate of change observed. Now is the time to take urgent action.</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By investing in climate mitigation, adaptation and disaster risk reduction, including through efforts to improve early warning and anticipatory humanitarian action, the world can avoid part of the impacts and costs.</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Determined and ambitious action NOW that prioritizes inclusive, climate-smart development could reduce the number of people in need of international humanitarian assistance annually to as low as 68 million by 2030, and potentially even further to 10 million by 2050 – a decrease of 90 per cent compared to today.</a:t>
            </a:r>
            <a:endParaRPr dirty="0"/>
          </a:p>
          <a:p>
            <a:pPr marL="457200" marR="0" lvl="0" indent="-228600" algn="l" rtl="0">
              <a:lnSpc>
                <a:spcPct val="100000"/>
              </a:lnSpc>
              <a:spcBef>
                <a:spcPts val="0"/>
              </a:spcBef>
              <a:spcAft>
                <a:spcPts val="0"/>
              </a:spcAft>
              <a:buClr>
                <a:schemeClr val="dk1"/>
              </a:buClr>
              <a:buSzPts val="1100"/>
              <a:buFont typeface="Arial"/>
              <a:buNone/>
            </a:pP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Additional information for the moderator:</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The Cost of Doing Nothing builds on the work and methodology of the World Bank’s </a:t>
            </a:r>
            <a:r>
              <a:rPr lang="nl-NL" sz="1200" u="sng" dirty="0">
                <a:solidFill>
                  <a:schemeClr val="hlink"/>
                </a:solidFill>
                <a:hlinkClick r:id="rId3"/>
              </a:rPr>
              <a:t>Shock Waves report</a:t>
            </a:r>
            <a:r>
              <a:rPr lang="nl-NL" sz="1200" dirty="0"/>
              <a:t>, and draws on data from the UN, the </a:t>
            </a:r>
            <a:r>
              <a:rPr lang="nl-NL" sz="1200" u="sng" dirty="0">
                <a:solidFill>
                  <a:schemeClr val="hlink"/>
                </a:solidFill>
                <a:hlinkClick r:id="rId4"/>
              </a:rPr>
              <a:t>EM-DAT International Disaster Database</a:t>
            </a:r>
            <a:r>
              <a:rPr lang="nl-NL" sz="1200" dirty="0"/>
              <a:t> as well as IFRC’s own disaster statistics.</a:t>
            </a:r>
            <a:endParaRPr sz="1200" dirty="0"/>
          </a:p>
          <a:p>
            <a:pPr marL="457200" marR="0" lvl="0" indent="-228600" algn="l" rtl="0">
              <a:lnSpc>
                <a:spcPct val="100000"/>
              </a:lnSpc>
              <a:spcBef>
                <a:spcPts val="0"/>
              </a:spcBef>
              <a:spcAft>
                <a:spcPts val="0"/>
              </a:spcAft>
              <a:buSzPts val="1400"/>
              <a:buNone/>
            </a:pPr>
            <a:r>
              <a:rPr lang="nl-NL" sz="1200" dirty="0"/>
              <a:t>- The Report presents potential consequences should the global community fail to step up ambition to address the rising risks of changing climate. It also highlights potential positive outcomes of action to strengthen resilience, adapt and address the current climate related health crises.</a:t>
            </a:r>
            <a:endParaRPr sz="1200" dirty="0"/>
          </a:p>
          <a:p>
            <a:pPr marL="0" marR="0" lvl="0" indent="0" algn="l" rtl="0">
              <a:lnSpc>
                <a:spcPct val="100000"/>
              </a:lnSpc>
              <a:spcBef>
                <a:spcPts val="0"/>
              </a:spcBef>
              <a:spcAft>
                <a:spcPts val="0"/>
              </a:spcAft>
              <a:buSzPts val="1400"/>
              <a:buNone/>
            </a:pPr>
            <a:r>
              <a:rPr lang="nl-NL" sz="1200" dirty="0"/>
              <a:t>     - World Disasters Report 2020: 'Come Heat or High Water: </a:t>
            </a:r>
            <a:r>
              <a:rPr lang="nl-NL" sz="1200" u="sng" dirty="0">
                <a:solidFill>
                  <a:schemeClr val="hlink"/>
                </a:solidFill>
                <a:hlinkClick r:id="rId5"/>
              </a:rPr>
              <a:t>https://media.ifrc.org/ifrc/wp-content/uploads/2020/11/IFRC_wdr2020/20201113_WorldDisasters_0.pdf</a:t>
            </a:r>
            <a:endParaRPr sz="1200" dirty="0"/>
          </a:p>
          <a:p>
            <a:pPr marL="457200" marR="0" lvl="0" indent="-228600" algn="l" rtl="0">
              <a:lnSpc>
                <a:spcPct val="100000"/>
              </a:lnSpc>
              <a:spcBef>
                <a:spcPts val="0"/>
              </a:spcBef>
              <a:spcAft>
                <a:spcPts val="0"/>
              </a:spcAft>
              <a:buSzPts val="1400"/>
              <a:buNone/>
            </a:pPr>
            <a:endParaRPr sz="1200" dirty="0"/>
          </a:p>
        </p:txBody>
      </p:sp>
      <p:sp>
        <p:nvSpPr>
          <p:cNvPr id="43" name="Google Shape;43;gb4957498c9_0_0: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l" rtl="0">
              <a:lnSpc>
                <a:spcPct val="100000"/>
              </a:lnSpc>
              <a:spcBef>
                <a:spcPts val="0"/>
              </a:spcBef>
              <a:spcAft>
                <a:spcPts val="0"/>
              </a:spcAft>
              <a:buSzPts val="1400"/>
              <a:buNone/>
            </a:pPr>
            <a:fld id="{00000000-1234-1234-1234-123412341234}" type="slidenum">
              <a:rPr lang="nl-NL" sz="1400" b="0" i="0" u="none" strike="noStrike" cap="none">
                <a:solidFill>
                  <a:schemeClr val="dk1"/>
                </a:solidFill>
                <a:latin typeface="Arial"/>
                <a:ea typeface="Arial"/>
                <a:cs typeface="Arial"/>
                <a:sym typeface="Arial"/>
              </a:rPr>
              <a:t>2</a:t>
            </a:fld>
            <a:endParaRPr sz="14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b53ab96f61_0_52: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6" name="Google Shape;226;gb53ab96f61_0_52: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spcBef>
                <a:spcPts val="0"/>
              </a:spcBef>
              <a:spcAft>
                <a:spcPts val="0"/>
              </a:spcAft>
              <a:buClr>
                <a:schemeClr val="dk1"/>
              </a:buClr>
              <a:buSzPts val="1400"/>
              <a:buFont typeface="Arial"/>
              <a:buNone/>
            </a:pPr>
            <a:r>
              <a:rPr lang="nl-NL" sz="1200" dirty="0">
                <a:solidFill>
                  <a:schemeClr val="dk1"/>
                </a:solidFill>
              </a:rPr>
              <a:t>Interaction: Can you guess what are the 2 main types of health consequences of climate change related to sanitation?</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Clr>
                <a:schemeClr val="dk1"/>
              </a:buClr>
              <a:buSzPts val="1400"/>
              <a:buFont typeface="Arial"/>
              <a:buNone/>
            </a:pPr>
            <a:r>
              <a:rPr lang="nl-NL" sz="1200" dirty="0">
                <a:solidFill>
                  <a:schemeClr val="dk1"/>
                </a:solidFill>
              </a:rPr>
              <a:t>Talking points:</a:t>
            </a:r>
            <a:endParaRPr sz="1200" dirty="0">
              <a:solidFill>
                <a:schemeClr val="dk1"/>
              </a:solidFill>
            </a:endParaRPr>
          </a:p>
          <a:p>
            <a:pPr marL="457200" lvl="0" indent="-304800" algn="l" rtl="0">
              <a:spcBef>
                <a:spcPts val="0"/>
              </a:spcBef>
              <a:spcAft>
                <a:spcPts val="0"/>
              </a:spcAft>
              <a:buClr>
                <a:schemeClr val="dk1"/>
              </a:buClr>
              <a:buSzPts val="1200"/>
              <a:buChar char="-"/>
            </a:pPr>
            <a:r>
              <a:rPr lang="nl-NL" sz="1200" dirty="0">
                <a:solidFill>
                  <a:schemeClr val="dk1"/>
                </a:solidFill>
              </a:rPr>
              <a:t>The WHO recommends "universal access to toilets that safely contain excreta".</a:t>
            </a:r>
            <a:endParaRPr sz="1200" dirty="0">
              <a:solidFill>
                <a:schemeClr val="dk1"/>
              </a:solidFill>
            </a:endParaRPr>
          </a:p>
          <a:p>
            <a:pPr marL="457200" lvl="0" indent="-304800" algn="l" rtl="0">
              <a:spcBef>
                <a:spcPts val="0"/>
              </a:spcBef>
              <a:spcAft>
                <a:spcPts val="0"/>
              </a:spcAft>
              <a:buClr>
                <a:schemeClr val="dk1"/>
              </a:buClr>
              <a:buSzPts val="1200"/>
              <a:buChar char="-"/>
            </a:pPr>
            <a:r>
              <a:rPr lang="nl-NL" sz="1200" dirty="0">
                <a:solidFill>
                  <a:schemeClr val="dk1"/>
                </a:solidFill>
              </a:rPr>
              <a:t>Sanitation infrastructures are vulnerable to the impacts of climate change such as floodings, droughts, storms / cyclones, sea-level rise or even higher-temperature.</a:t>
            </a:r>
            <a:endParaRPr sz="1200" dirty="0">
              <a:solidFill>
                <a:schemeClr val="dk1"/>
              </a:solidFill>
            </a:endParaRPr>
          </a:p>
          <a:p>
            <a:pPr marL="457200" lvl="0" indent="-304800" algn="l" rtl="0">
              <a:spcBef>
                <a:spcPts val="0"/>
              </a:spcBef>
              <a:spcAft>
                <a:spcPts val="0"/>
              </a:spcAft>
              <a:buClr>
                <a:schemeClr val="dk1"/>
              </a:buClr>
              <a:buSzPts val="1200"/>
              <a:buChar char="-"/>
            </a:pPr>
            <a:r>
              <a:rPr lang="nl-NL" sz="1200" dirty="0">
                <a:solidFill>
                  <a:schemeClr val="dk1"/>
                </a:solidFill>
              </a:rPr>
              <a:t>As for other sectors, the effects of climate change on sanitation varies greatly across population groups and is more likely to affect poor and marginalized communities. According to the IPCC climate change is expected to exacerbate existing health problems including those related to poor sanitation (IPCC, 2014c).</a:t>
            </a:r>
            <a:endParaRPr sz="1200" dirty="0">
              <a:solidFill>
                <a:schemeClr val="dk1"/>
              </a:solidFill>
            </a:endParaRPr>
          </a:p>
          <a:p>
            <a:pPr marL="457200" lvl="0" indent="-304800" algn="l" rtl="0">
              <a:spcBef>
                <a:spcPts val="0"/>
              </a:spcBef>
              <a:spcAft>
                <a:spcPts val="0"/>
              </a:spcAft>
              <a:buClr>
                <a:schemeClr val="dk1"/>
              </a:buClr>
              <a:buSzPts val="1200"/>
              <a:buChar char="-"/>
            </a:pPr>
            <a:r>
              <a:rPr lang="nl-NL" sz="1200" dirty="0">
                <a:solidFill>
                  <a:schemeClr val="dk1"/>
                </a:solidFill>
              </a:rPr>
              <a:t>Climate change-related health consequences from sanitation systems generally fit within two overarching categories: (i) increased risk of disease or illness from exposure to pathogens and hazardous substances through increased environmental contamination, and/or (ii) increased risk of disease or illness resulting from a lack of access to adequate sanitation when systems are destroyed or damaged.</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Clr>
                <a:schemeClr val="dk1"/>
              </a:buClr>
              <a:buSzPts val="1400"/>
              <a:buFont typeface="Arial"/>
              <a:buNone/>
            </a:pPr>
            <a:r>
              <a:rPr lang="nl-NL" sz="1200" dirty="0">
                <a:solidFill>
                  <a:schemeClr val="dk1"/>
                </a:solidFill>
              </a:rPr>
              <a:t>Additional information for the facilitator - Source: WHO - Climate, Sanitation and Health</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Clr>
                <a:schemeClr val="dk1"/>
              </a:buClr>
              <a:buSzPts val="1400"/>
              <a:buFont typeface="Arial"/>
              <a:buNone/>
            </a:pPr>
            <a:r>
              <a:rPr lang="nl-NL" sz="1200" dirty="0">
                <a:solidFill>
                  <a:schemeClr val="dk1"/>
                </a:solidFill>
              </a:rPr>
              <a:t>Sanitation workers may experience additional risks depending on their work context and level of occupational health and safety.</a:t>
            </a:r>
            <a:endParaRPr sz="1200" dirty="0">
              <a:solidFill>
                <a:schemeClr val="dk1"/>
              </a:solidFill>
            </a:endParaRPr>
          </a:p>
          <a:p>
            <a:pPr marL="0" lvl="0" indent="0" algn="l" rtl="0">
              <a:spcBef>
                <a:spcPts val="0"/>
              </a:spcBef>
              <a:spcAft>
                <a:spcPts val="0"/>
              </a:spcAft>
              <a:buClr>
                <a:schemeClr val="dk1"/>
              </a:buClr>
              <a:buSzPts val="1400"/>
              <a:buFont typeface="Arial"/>
              <a:buNone/>
            </a:pPr>
            <a:r>
              <a:rPr lang="nl-NL" sz="1200" dirty="0">
                <a:solidFill>
                  <a:schemeClr val="dk1"/>
                </a:solidFill>
              </a:rPr>
              <a:t>Management of the physical risks created by existing climate hazards can be an effective first-step in an adaptation strategy.</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Clr>
                <a:schemeClr val="dk1"/>
              </a:buClr>
              <a:buSzPts val="1400"/>
              <a:buFont typeface="Arial"/>
              <a:buNone/>
            </a:pPr>
            <a:r>
              <a:rPr lang="nl-NL" sz="1200" dirty="0">
                <a:solidFill>
                  <a:schemeClr val="dk1"/>
                </a:solidFill>
              </a:rPr>
              <a:t>Images sources:</a:t>
            </a:r>
            <a:endParaRPr sz="1200" dirty="0">
              <a:solidFill>
                <a:schemeClr val="dk1"/>
              </a:solidFill>
            </a:endParaRPr>
          </a:p>
          <a:p>
            <a:pPr marL="0" lvl="0" indent="0" algn="l" rtl="0">
              <a:spcBef>
                <a:spcPts val="0"/>
              </a:spcBef>
              <a:spcAft>
                <a:spcPts val="0"/>
              </a:spcAft>
              <a:buClr>
                <a:schemeClr val="dk1"/>
              </a:buClr>
              <a:buSzPts val="1400"/>
              <a:buFont typeface="Arial"/>
              <a:buNone/>
            </a:pPr>
            <a:r>
              <a:rPr lang="nl-NL" sz="1200" dirty="0">
                <a:solidFill>
                  <a:schemeClr val="dk1"/>
                </a:solidFill>
              </a:rPr>
              <a:t>1- IFRC</a:t>
            </a:r>
            <a:endParaRPr sz="1200" dirty="0">
              <a:solidFill>
                <a:schemeClr val="dk1"/>
              </a:solidFill>
            </a:endParaRPr>
          </a:p>
          <a:p>
            <a:pPr marL="0" lvl="0" indent="0" algn="l" rtl="0">
              <a:spcBef>
                <a:spcPts val="0"/>
              </a:spcBef>
              <a:spcAft>
                <a:spcPts val="0"/>
              </a:spcAft>
              <a:buClr>
                <a:schemeClr val="dk1"/>
              </a:buClr>
              <a:buSzPts val="1400"/>
              <a:buFont typeface="Arial"/>
              <a:buNone/>
            </a:pPr>
            <a:r>
              <a:rPr lang="nl-NL" sz="1200" u="sng" dirty="0">
                <a:solidFill>
                  <a:srgbClr val="0563C1"/>
                </a:solidFill>
                <a:hlinkClick r:id="rId3">
                  <a:extLst>
                    <a:ext uri="{A12FA001-AC4F-418D-AE19-62706E023703}">
                      <ahyp:hlinkClr xmlns:ahyp="http://schemas.microsoft.com/office/drawing/2018/hyperlinkcolor" val="tx"/>
                    </a:ext>
                  </a:extLst>
                </a:hlinkClick>
              </a:rPr>
              <a:t>https://media.ifrc.org/ifrc/what-we-do/health/water-sanitation-hygiene-promotion/</a:t>
            </a:r>
            <a:endParaRPr sz="1200" dirty="0">
              <a:solidFill>
                <a:schemeClr val="dk1"/>
              </a:solidFill>
            </a:endParaRPr>
          </a:p>
          <a:p>
            <a:pPr marL="0" lvl="0" indent="0" algn="l" rtl="0">
              <a:spcBef>
                <a:spcPts val="0"/>
              </a:spcBef>
              <a:spcAft>
                <a:spcPts val="0"/>
              </a:spcAft>
              <a:buClr>
                <a:schemeClr val="dk1"/>
              </a:buClr>
              <a:buSzPts val="1400"/>
              <a:buFont typeface="Arial"/>
              <a:buNone/>
            </a:pPr>
            <a:r>
              <a:rPr lang="nl-NL" sz="1200" dirty="0">
                <a:solidFill>
                  <a:schemeClr val="dk1"/>
                </a:solidFill>
              </a:rPr>
              <a:t>2- Myanmar RC </a:t>
            </a:r>
            <a:r>
              <a:rPr lang="nl-NL" sz="1200" u="sng" dirty="0">
                <a:solidFill>
                  <a:srgbClr val="0563C1"/>
                </a:solidFill>
                <a:hlinkClick r:id="rId4">
                  <a:extLst>
                    <a:ext uri="{A12FA001-AC4F-418D-AE19-62706E023703}">
                      <ahyp:hlinkClr xmlns:ahyp="http://schemas.microsoft.com/office/drawing/2018/hyperlinkcolor" val="tx"/>
                    </a:ext>
                  </a:extLst>
                </a:hlinkClick>
              </a:rPr>
              <a:t>https://www.redcross.org.mm/en_US/what-we-do/water-and-sanitation-hygiene-promotion/</a:t>
            </a:r>
            <a:endParaRPr sz="1200" dirty="0">
              <a:solidFill>
                <a:schemeClr val="dk1"/>
              </a:solidFill>
            </a:endParaRPr>
          </a:p>
          <a:p>
            <a:pPr marL="0" lvl="0" indent="0" algn="l" rtl="0">
              <a:spcBef>
                <a:spcPts val="0"/>
              </a:spcBef>
              <a:spcAft>
                <a:spcPts val="0"/>
              </a:spcAft>
              <a:buClr>
                <a:schemeClr val="dk1"/>
              </a:buClr>
              <a:buSzPts val="1400"/>
              <a:buFont typeface="Arial"/>
              <a:buNone/>
            </a:pPr>
            <a:r>
              <a:rPr lang="nl-NL" sz="1200" dirty="0">
                <a:solidFill>
                  <a:schemeClr val="dk1"/>
                </a:solidFill>
              </a:rPr>
              <a:t>3- IFRC </a:t>
            </a:r>
            <a:r>
              <a:rPr lang="nl-NL" sz="1200" u="sng" dirty="0">
                <a:solidFill>
                  <a:srgbClr val="0563C1"/>
                </a:solidFill>
                <a:hlinkClick r:id="rId5">
                  <a:extLst>
                    <a:ext uri="{A12FA001-AC4F-418D-AE19-62706E023703}">
                      <ahyp:hlinkClr xmlns:ahyp="http://schemas.microsoft.com/office/drawing/2018/hyperlinkcolor" val="tx"/>
                    </a:ext>
                  </a:extLst>
                </a:hlinkClick>
              </a:rPr>
              <a:t>https://media.ifrc.org/ifrc/2017/11/19/tackling-disease-outbreaks-toilets-worlds-fastest-growing-refugee-camp/</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Clr>
                <a:schemeClr val="dk1"/>
              </a:buClr>
              <a:buSzPts val="1400"/>
              <a:buFont typeface="Arial"/>
              <a:buNone/>
            </a:pPr>
            <a:r>
              <a:rPr lang="nl-NL" sz="1200" dirty="0">
                <a:solidFill>
                  <a:schemeClr val="dk1"/>
                </a:solidFill>
              </a:rPr>
              <a:t>More info on the effects of climate change on sanitation:</a:t>
            </a:r>
            <a:endParaRPr sz="1200" dirty="0">
              <a:solidFill>
                <a:schemeClr val="dk1"/>
              </a:solidFill>
            </a:endParaRPr>
          </a:p>
          <a:p>
            <a:pPr marL="0" lvl="0" indent="0" algn="l" rtl="0">
              <a:spcBef>
                <a:spcPts val="0"/>
              </a:spcBef>
              <a:spcAft>
                <a:spcPts val="0"/>
              </a:spcAft>
              <a:buClr>
                <a:schemeClr val="dk1"/>
              </a:buClr>
              <a:buSzPts val="1100"/>
              <a:buFont typeface="Arial"/>
              <a:buNone/>
            </a:pPr>
            <a:r>
              <a:rPr lang="nl-NL" sz="1200" dirty="0">
                <a:solidFill>
                  <a:schemeClr val="dk1"/>
                </a:solidFill>
              </a:rPr>
              <a:t>* More intense or prolonged precipitation: E.g. Greater rainfall in an event potentially creates more frequent or more intense flooding that can disrupt faecal sludge management (FSM) services if roads and access to containment and/or treatment plants are blocked, result in sewage overflows, and exceed the intake capacity of wastewater treatment plants. </a:t>
            </a:r>
            <a:endParaRPr sz="1200" dirty="0">
              <a:solidFill>
                <a:schemeClr val="dk1"/>
              </a:solidFill>
            </a:endParaRPr>
          </a:p>
          <a:p>
            <a:pPr marL="0" lvl="0" indent="0" algn="l" rtl="0">
              <a:spcBef>
                <a:spcPts val="0"/>
              </a:spcBef>
              <a:spcAft>
                <a:spcPts val="0"/>
              </a:spcAft>
              <a:buClr>
                <a:schemeClr val="dk1"/>
              </a:buClr>
              <a:buSzPts val="1100"/>
              <a:buFont typeface="Arial"/>
              <a:buNone/>
            </a:pPr>
            <a:r>
              <a:rPr lang="nl-NL" sz="1200" dirty="0">
                <a:solidFill>
                  <a:schemeClr val="dk1"/>
                </a:solidFill>
              </a:rPr>
              <a:t>* More variable or declining rainfall or run-off: E.g. Longer dry periods can lead to a decline in water supply that impedes the functioning of water-reliant sanitation systems, for instance concerning flushing toilets or blockages due to low sewer flows. High variation in rainfall can cause ground movement in soils with high clay content, resulting in pipe damage for sewer conveyance. Drier conditions can also have a beneficial effect of attenuating the flow of pathogens into water sources. </a:t>
            </a:r>
            <a:endParaRPr sz="1200" dirty="0">
              <a:solidFill>
                <a:schemeClr val="dk1"/>
              </a:solidFill>
            </a:endParaRPr>
          </a:p>
          <a:p>
            <a:pPr marL="0" lvl="0" indent="0" algn="l" rtl="0">
              <a:spcBef>
                <a:spcPts val="0"/>
              </a:spcBef>
              <a:spcAft>
                <a:spcPts val="0"/>
              </a:spcAft>
              <a:buClr>
                <a:schemeClr val="dk1"/>
              </a:buClr>
              <a:buSzPts val="1100"/>
              <a:buFont typeface="Arial"/>
              <a:buNone/>
            </a:pPr>
            <a:r>
              <a:rPr lang="nl-NL" sz="1200" dirty="0">
                <a:solidFill>
                  <a:schemeClr val="dk1"/>
                </a:solidFill>
              </a:rPr>
              <a:t>* More frequent or more intense storms or cyclones: E.g. Storms can damage or destroy latrine superstructures, conveyance pipes, power supplies etc, potentially resulting in increased slippage to open defecation and disruptions to pumping and treatment facilities. </a:t>
            </a:r>
            <a:endParaRPr sz="1200" dirty="0">
              <a:solidFill>
                <a:schemeClr val="dk1"/>
              </a:solidFill>
            </a:endParaRPr>
          </a:p>
          <a:p>
            <a:pPr marL="0" lvl="0" indent="0" algn="l" rtl="0">
              <a:spcBef>
                <a:spcPts val="0"/>
              </a:spcBef>
              <a:spcAft>
                <a:spcPts val="0"/>
              </a:spcAft>
              <a:buClr>
                <a:schemeClr val="dk1"/>
              </a:buClr>
              <a:buSzPts val="1100"/>
              <a:buFont typeface="Arial"/>
              <a:buNone/>
            </a:pPr>
            <a:r>
              <a:rPr lang="nl-NL" sz="1200" dirty="0">
                <a:solidFill>
                  <a:schemeClr val="dk1"/>
                </a:solidFill>
              </a:rPr>
              <a:t>* Sea-level rise: E.g. Rising sea-levels and consequent salinization can expose coastal wastewater treatment plants and other sanitation infrastructure to inundation and corrosive saltwater. </a:t>
            </a:r>
            <a:endParaRPr sz="1200" dirty="0">
              <a:solidFill>
                <a:schemeClr val="dk1"/>
              </a:solidFill>
            </a:endParaRPr>
          </a:p>
          <a:p>
            <a:pPr marL="0" lvl="0" indent="0" algn="l" rtl="0">
              <a:spcBef>
                <a:spcPts val="0"/>
              </a:spcBef>
              <a:spcAft>
                <a:spcPts val="0"/>
              </a:spcAft>
              <a:buClr>
                <a:schemeClr val="dk1"/>
              </a:buClr>
              <a:buSzPts val="1100"/>
              <a:buFont typeface="Arial"/>
              <a:buNone/>
            </a:pPr>
            <a:r>
              <a:rPr lang="nl-NL" sz="1200" dirty="0">
                <a:solidFill>
                  <a:schemeClr val="dk1"/>
                </a:solidFill>
              </a:rPr>
              <a:t>* More variable and increasing temperatures: E.g. Higher water temperatures can be conducive to the proliferation of algal blooms and compound the effects of sanitation pollution in freshwater. Higher temperatures can also have a beneficial effect of increasing the efficiency of biological processes in wastewater treatment.</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p:txBody>
      </p:sp>
      <p:sp>
        <p:nvSpPr>
          <p:cNvPr id="227" name="Google Shape;227;gb53ab96f61_0_52: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20</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9eae610e47_0_75: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6" name="Google Shape;256;g9eae610e47_0_75: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Interaction: Can you think of populations or places that are particularly vulnerable to the health consequences of climate change?</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Key talking points: </a:t>
            </a:r>
            <a:endParaRPr sz="1200"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nl-NL" sz="1200" dirty="0">
                <a:solidFill>
                  <a:schemeClr val="dk1"/>
                </a:solidFill>
              </a:rPr>
              <a:t>·       Climate change does not affect everyone in the same way.</a:t>
            </a:r>
            <a:endParaRPr dirty="0"/>
          </a:p>
          <a:p>
            <a:pPr marL="457200" lvl="0" indent="0" algn="l" rtl="0">
              <a:lnSpc>
                <a:spcPct val="115000"/>
              </a:lnSpc>
              <a:spcBef>
                <a:spcPts val="0"/>
              </a:spcBef>
              <a:spcAft>
                <a:spcPts val="0"/>
              </a:spcAft>
              <a:buClr>
                <a:schemeClr val="dk1"/>
              </a:buClr>
              <a:buSzPts val="1100"/>
              <a:buFont typeface="Arial"/>
              <a:buNone/>
            </a:pPr>
            <a:r>
              <a:rPr lang="nl-NL" sz="1200" dirty="0">
                <a:solidFill>
                  <a:schemeClr val="dk1"/>
                </a:solidFill>
              </a:rPr>
              <a:t>·       Impacts depend on exposure, vulnerability and adaptive capacity</a:t>
            </a:r>
            <a:endParaRPr sz="1200"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nl-NL" sz="1200" dirty="0">
                <a:solidFill>
                  <a:schemeClr val="dk1"/>
                </a:solidFill>
              </a:rPr>
              <a:t>·       Here are the main categories (Adapted from IPCC - Chapter 11. Human Health - Impacts Adaptation and Co-Benefits – 2014)</a:t>
            </a:r>
            <a:endParaRPr sz="1200" dirty="0">
              <a:solidFill>
                <a:schemeClr val="dk1"/>
              </a:solidFill>
            </a:endParaRPr>
          </a:p>
          <a:p>
            <a:pPr marL="914400" lvl="0" indent="0" algn="l" rtl="0">
              <a:lnSpc>
                <a:spcPct val="115000"/>
              </a:lnSpc>
              <a:spcBef>
                <a:spcPts val="0"/>
              </a:spcBef>
              <a:spcAft>
                <a:spcPts val="0"/>
              </a:spcAft>
              <a:buClr>
                <a:schemeClr val="dk1"/>
              </a:buClr>
              <a:buSzPts val="1100"/>
              <a:buFont typeface="Arial"/>
              <a:buNone/>
            </a:pPr>
            <a:r>
              <a:rPr lang="nl-NL" sz="1200" b="1" dirty="0">
                <a:solidFill>
                  <a:schemeClr val="dk1"/>
                </a:solidFill>
              </a:rPr>
              <a:t>1-Geographic causes of vulnerability</a:t>
            </a:r>
            <a:r>
              <a:rPr lang="nl-NL" sz="1200" dirty="0">
                <a:solidFill>
                  <a:schemeClr val="dk1"/>
                </a:solidFill>
              </a:rPr>
              <a:t>: areas vulnerable to sea-level rise and flooding, people living in citify are more susceptible to heatwave, rural populations relying on farming for subsistence are at higher risk of undernutrition and water-related diseases in case of drought.</a:t>
            </a:r>
            <a:endParaRPr sz="1200" dirty="0">
              <a:solidFill>
                <a:schemeClr val="dk1"/>
              </a:solidFill>
            </a:endParaRPr>
          </a:p>
          <a:p>
            <a:pPr marL="914400" lvl="0" indent="0" algn="l" rtl="0">
              <a:lnSpc>
                <a:spcPct val="115000"/>
              </a:lnSpc>
              <a:spcBef>
                <a:spcPts val="0"/>
              </a:spcBef>
              <a:spcAft>
                <a:spcPts val="0"/>
              </a:spcAft>
              <a:buClr>
                <a:schemeClr val="dk1"/>
              </a:buClr>
              <a:buSzPts val="1100"/>
              <a:buFont typeface="Arial"/>
              <a:buNone/>
            </a:pPr>
            <a:r>
              <a:rPr lang="nl-NL" sz="1200" b="1" dirty="0">
                <a:solidFill>
                  <a:schemeClr val="dk1"/>
                </a:solidFill>
              </a:rPr>
              <a:t>2-Age, gender, current health status</a:t>
            </a:r>
            <a:r>
              <a:rPr lang="nl-NL" sz="1200" dirty="0">
                <a:solidFill>
                  <a:schemeClr val="dk1"/>
                </a:solidFill>
              </a:rPr>
              <a:t>: Children and older adults are at higher risk of climate-related injuries and diseases (ex: elderly people are vulnerable to heatwaves or floods, children are more susceptible to diarrhoea and malnutrition). Gender disparities can vary depending on climate risks (ex: in Bangladesh, women were found to die during a flood, but in China, men were found to be more likely to die from flooding because of higher exposure through rural farming). Pre-existing health conditions such as diabetes, high blood pressure, mental health issues etc. are also vulnerability factors in the context of climate change.</a:t>
            </a:r>
            <a:endParaRPr sz="1200" dirty="0">
              <a:solidFill>
                <a:schemeClr val="dk1"/>
              </a:solidFill>
            </a:endParaRPr>
          </a:p>
          <a:p>
            <a:pPr marL="914400" lvl="0" indent="0" algn="l" rtl="0">
              <a:lnSpc>
                <a:spcPct val="115000"/>
              </a:lnSpc>
              <a:spcBef>
                <a:spcPts val="0"/>
              </a:spcBef>
              <a:spcAft>
                <a:spcPts val="0"/>
              </a:spcAft>
              <a:buClr>
                <a:schemeClr val="dk1"/>
              </a:buClr>
              <a:buSzPts val="1100"/>
              <a:buFont typeface="Arial"/>
              <a:buNone/>
            </a:pPr>
            <a:r>
              <a:rPr lang="nl-NL" sz="1200" b="1" dirty="0">
                <a:solidFill>
                  <a:schemeClr val="dk1"/>
                </a:solidFill>
              </a:rPr>
              <a:t>3-Socio-economic status: </a:t>
            </a:r>
            <a:r>
              <a:rPr lang="nl-NL" sz="1200" dirty="0">
                <a:solidFill>
                  <a:schemeClr val="dk1"/>
                </a:solidFill>
              </a:rPr>
              <a:t>“the poorest countries are generally the most susceptible to damage caused by climate extremes and climate variability”, even though they are not contributing much to climate change. “In many countries, race and ethnicity are powerful markers of health status and social disadvantage”. For example, indigenous people who depend heavily on natural resources are at higher risk of economic loss and poor health as a result of climate change.</a:t>
            </a:r>
            <a:endParaRPr sz="1200" dirty="0">
              <a:solidFill>
                <a:schemeClr val="dk1"/>
              </a:solidFill>
            </a:endParaRPr>
          </a:p>
          <a:p>
            <a:pPr marL="914400" lvl="0" indent="0" algn="l" rtl="0">
              <a:lnSpc>
                <a:spcPct val="115000"/>
              </a:lnSpc>
              <a:spcBef>
                <a:spcPts val="0"/>
              </a:spcBef>
              <a:spcAft>
                <a:spcPts val="0"/>
              </a:spcAft>
              <a:buClr>
                <a:schemeClr val="dk1"/>
              </a:buClr>
              <a:buSzPts val="1100"/>
              <a:buFont typeface="Arial"/>
              <a:buNone/>
            </a:pPr>
            <a:r>
              <a:rPr lang="nl-NL" sz="1200" b="1" dirty="0">
                <a:solidFill>
                  <a:schemeClr val="dk1"/>
                </a:solidFill>
              </a:rPr>
              <a:t>4-Access to healthcare facilities and other infrastructure</a:t>
            </a:r>
            <a:r>
              <a:rPr lang="nl-NL" sz="1200" dirty="0">
                <a:solidFill>
                  <a:schemeClr val="dk1"/>
                </a:solidFill>
              </a:rPr>
              <a:t>: people who do not have access to quality health services or to a health coverage are more likely to be negatively affected by climate change. Lack of access to safe water is also a vulnerability factor in the context of climate change.</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 </a:t>
            </a:r>
            <a:endParaRPr sz="1200" dirty="0">
              <a:solidFill>
                <a:schemeClr val="dk1"/>
              </a:solidFill>
            </a:endParaRPr>
          </a:p>
          <a:p>
            <a:pPr marL="0" lvl="0" indent="0" algn="l" rtl="0">
              <a:lnSpc>
                <a:spcPct val="100000"/>
              </a:lnSpc>
              <a:spcBef>
                <a:spcPts val="1200"/>
              </a:spcBef>
              <a:spcAft>
                <a:spcPts val="0"/>
              </a:spcAft>
              <a:buSzPts val="1400"/>
              <a:buNone/>
            </a:pPr>
            <a:r>
              <a:rPr lang="nl-NL" sz="1200" dirty="0">
                <a:solidFill>
                  <a:schemeClr val="dk1"/>
                </a:solidFill>
              </a:rPr>
              <a:t>Additional information for the moderator:</a:t>
            </a:r>
            <a:endParaRPr sz="1200" dirty="0">
              <a:solidFill>
                <a:schemeClr val="dk1"/>
              </a:solidFill>
            </a:endParaRPr>
          </a:p>
          <a:p>
            <a:pPr marL="0" lvl="0" indent="0" algn="l" rtl="0">
              <a:lnSpc>
                <a:spcPct val="115000"/>
              </a:lnSpc>
              <a:spcBef>
                <a:spcPts val="0"/>
              </a:spcBef>
              <a:spcAft>
                <a:spcPts val="0"/>
              </a:spcAft>
              <a:buSzPts val="1400"/>
              <a:buNone/>
            </a:pPr>
            <a:r>
              <a:rPr lang="nl-NL" sz="1200" dirty="0">
                <a:solidFill>
                  <a:schemeClr val="dk1"/>
                </a:solidFill>
              </a:rPr>
              <a:t> "Climate justice “insists on a shift from a discourse on greenhouse gases and melting ice caps into a civil rights movement with the people and communities most vulnerable to climate impacts at its heart,” said Mary Robinson who is no stranger in the world of politics and human rights" (Source:</a:t>
            </a:r>
            <a:r>
              <a:rPr lang="nl-NL" sz="1200" dirty="0">
                <a:solidFill>
                  <a:schemeClr val="dk1"/>
                </a:solidFill>
                <a:uFill>
                  <a:noFill/>
                </a:uFill>
                <a:hlinkClick r:id="rId3">
                  <a:extLst>
                    <a:ext uri="{A12FA001-AC4F-418D-AE19-62706E023703}">
                      <ahyp:hlinkClr xmlns:ahyp="http://schemas.microsoft.com/office/drawing/2018/hyperlinkcolor" val="tx"/>
                    </a:ext>
                  </a:extLst>
                </a:hlinkClick>
              </a:rPr>
              <a:t> </a:t>
            </a:r>
            <a:r>
              <a:rPr lang="nl-NL" sz="1200" u="sng" dirty="0">
                <a:solidFill>
                  <a:srgbClr val="2200CC"/>
                </a:solidFill>
                <a:hlinkClick r:id="rId3">
                  <a:extLst>
                    <a:ext uri="{A12FA001-AC4F-418D-AE19-62706E023703}">
                      <ahyp:hlinkClr xmlns:ahyp="http://schemas.microsoft.com/office/drawing/2018/hyperlinkcolor" val="tx"/>
                    </a:ext>
                  </a:extLst>
                </a:hlinkClick>
              </a:rPr>
              <a:t>un.org</a:t>
            </a:r>
            <a:r>
              <a:rPr lang="nl-NL"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SzPts val="1400"/>
              <a:buNone/>
            </a:pPr>
            <a:r>
              <a:rPr lang="nl-NL" sz="1200" dirty="0">
                <a:solidFill>
                  <a:schemeClr val="dk1"/>
                </a:solidFill>
              </a:rPr>
              <a:t>"While many developing countries emphasize the historical responsibility of the developed world when it comes to GHG emissions, many developed countries have remained reluctant to bear the full burden of climate responsibilities. From this, the concept of climate justice has emerged, stressing that climate change is an ethical and political issue as well as an environmental and physic alone" (Source: UN - World Water Development Report 2020 - Water &amp; Climate Change)</a:t>
            </a:r>
            <a:endParaRPr sz="1200" dirty="0">
              <a:solidFill>
                <a:schemeClr val="dk1"/>
              </a:solidFill>
            </a:endParaRPr>
          </a:p>
          <a:p>
            <a:pPr marL="0" lvl="0" indent="0" algn="l" rtl="0">
              <a:lnSpc>
                <a:spcPct val="115000"/>
              </a:lnSpc>
              <a:spcBef>
                <a:spcPts val="0"/>
              </a:spcBef>
              <a:spcAft>
                <a:spcPts val="0"/>
              </a:spcAft>
              <a:buSzPts val="1400"/>
              <a:buNone/>
            </a:pPr>
            <a:r>
              <a:rPr lang="nl-NL" sz="1200" dirty="0">
                <a:solidFill>
                  <a:schemeClr val="dk1"/>
                </a:solidFill>
              </a:rPr>
              <a:t>Women and girls are exposed disproportionately to risks of waterborne diseases during floods due to a lack of access to safe water, the disruption of water services and increased contamination of water resources.</a:t>
            </a:r>
            <a:endParaRPr sz="1200" dirty="0">
              <a:solidFill>
                <a:schemeClr val="dk1"/>
              </a:solidFill>
            </a:endParaRPr>
          </a:p>
          <a:p>
            <a:pPr marL="0" lvl="0" indent="0" algn="l" rtl="0">
              <a:lnSpc>
                <a:spcPct val="115000"/>
              </a:lnSpc>
              <a:spcBef>
                <a:spcPts val="0"/>
              </a:spcBef>
              <a:spcAft>
                <a:spcPts val="0"/>
              </a:spcAft>
              <a:buSzPts val="1400"/>
              <a:buNone/>
            </a:pPr>
            <a:endParaRPr sz="1200" dirty="0">
              <a:solidFill>
                <a:schemeClr val="dk1"/>
              </a:solidFill>
            </a:endParaRPr>
          </a:p>
          <a:p>
            <a:pPr marL="0" lvl="0" indent="0" algn="l" rtl="0">
              <a:lnSpc>
                <a:spcPct val="115000"/>
              </a:lnSpc>
              <a:spcBef>
                <a:spcPts val="0"/>
              </a:spcBef>
              <a:spcAft>
                <a:spcPts val="0"/>
              </a:spcAft>
              <a:buSzPts val="1400"/>
              <a:buNone/>
            </a:pPr>
            <a:r>
              <a:rPr lang="nl-NL" sz="1200" dirty="0">
                <a:solidFill>
                  <a:schemeClr val="dk1"/>
                </a:solidFill>
              </a:rPr>
              <a:t>Image source:</a:t>
            </a:r>
            <a:endParaRPr sz="1200" dirty="0">
              <a:solidFill>
                <a:schemeClr val="dk1"/>
              </a:solidFill>
            </a:endParaRPr>
          </a:p>
          <a:p>
            <a:pPr marL="0" lvl="0" indent="0" algn="l" rtl="0">
              <a:lnSpc>
                <a:spcPct val="115000"/>
              </a:lnSpc>
              <a:spcBef>
                <a:spcPts val="0"/>
              </a:spcBef>
              <a:spcAft>
                <a:spcPts val="0"/>
              </a:spcAft>
              <a:buSzPts val="1400"/>
              <a:buNone/>
            </a:pPr>
            <a:r>
              <a:rPr lang="nl-NL" sz="1200" dirty="0">
                <a:solidFill>
                  <a:schemeClr val="dk1"/>
                </a:solidFill>
              </a:rPr>
              <a:t>UNDP: </a:t>
            </a:r>
            <a:r>
              <a:rPr lang="nl-NL" sz="1200" u="sng" dirty="0">
                <a:solidFill>
                  <a:schemeClr val="hlink"/>
                </a:solidFill>
                <a:hlinkClick r:id="rId4"/>
              </a:rPr>
              <a:t>https://www.adaptation-undp.org/projects/undp-sids</a:t>
            </a:r>
            <a:endParaRPr lang="nl-NL" sz="1200" dirty="0">
              <a:solidFill>
                <a:schemeClr val="dk1"/>
              </a:solidFill>
            </a:endParaRPr>
          </a:p>
        </p:txBody>
      </p:sp>
      <p:sp>
        <p:nvSpPr>
          <p:cNvPr id="257" name="Google Shape;257;g9eae610e47_0_75: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21</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9eae610e47_0_54: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8" name="Google Shape;268;g9eae610e47_0_54: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Clr>
                <a:schemeClr val="dk1"/>
              </a:buClr>
              <a:buSzPts val="1100"/>
              <a:buFont typeface="Arial"/>
              <a:buNone/>
            </a:pPr>
            <a:r>
              <a:rPr lang="nl-NL" sz="1200" dirty="0"/>
              <a:t>Interaction: What are the determinants of risk? Can you give an example of how vulnerability to a health impact be reduced?</a:t>
            </a:r>
            <a:endParaRPr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Clr>
                <a:schemeClr val="dk1"/>
              </a:buClr>
              <a:buSzPts val="1100"/>
              <a:buFont typeface="Arial"/>
              <a:buNone/>
            </a:pPr>
            <a:r>
              <a:rPr lang="nl-NL" sz="1200" dirty="0"/>
              <a:t>Key talking points: </a:t>
            </a:r>
            <a:endParaRPr sz="1200" dirty="0"/>
          </a:p>
          <a:p>
            <a:pPr marL="457200" lvl="0" indent="-304800" algn="l" rtl="0">
              <a:lnSpc>
                <a:spcPct val="100000"/>
              </a:lnSpc>
              <a:spcBef>
                <a:spcPts val="0"/>
              </a:spcBef>
              <a:spcAft>
                <a:spcPts val="0"/>
              </a:spcAft>
              <a:buSzPts val="1200"/>
              <a:buChar char="-"/>
            </a:pPr>
            <a:r>
              <a:rPr lang="nl-NL" sz="1200" dirty="0"/>
              <a:t>"Risk is determined not only by the climate and weather events (the hazards) but also by the exposure and vulnerability to these hazards" (IPCC - Chapter 2. Determinants of Risk - Exposure and Vulnerability - 2014). </a:t>
            </a:r>
            <a:endParaRPr sz="1200" dirty="0"/>
          </a:p>
          <a:p>
            <a:pPr marL="457200" lvl="0" indent="-304800" algn="l" rtl="0">
              <a:lnSpc>
                <a:spcPct val="100000"/>
              </a:lnSpc>
              <a:spcBef>
                <a:spcPts val="0"/>
              </a:spcBef>
              <a:spcAft>
                <a:spcPts val="0"/>
              </a:spcAft>
              <a:buSzPts val="1200"/>
              <a:buChar char="-"/>
            </a:pPr>
            <a:r>
              <a:rPr lang="nl-NL" sz="1200" dirty="0"/>
              <a:t>Social determinants of health are affecting the level of risk that people face: those determinants make them more or less exposed to a climate change hazard or more or less vulnerable to that hazard.</a:t>
            </a:r>
            <a:endParaRPr sz="1200" dirty="0"/>
          </a:p>
          <a:p>
            <a:pPr marL="457200" lvl="0" indent="-304800" algn="l" rtl="0">
              <a:lnSpc>
                <a:spcPct val="100000"/>
              </a:lnSpc>
              <a:spcBef>
                <a:spcPts val="0"/>
              </a:spcBef>
              <a:spcAft>
                <a:spcPts val="0"/>
              </a:spcAft>
              <a:buSzPts val="1200"/>
              <a:buChar char="-"/>
            </a:pPr>
            <a:r>
              <a:rPr lang="nl-NL" sz="1200" dirty="0"/>
              <a:t>According to the WHO, “The social determinants of health (SDH) are the conditions in which people are born, grow, work, live, and age, and the wider set of forces and systems shaping the conditions of daily life”. Examples of social determinants of health include race, gender, professional, geographical location, etc.</a:t>
            </a:r>
            <a:endParaRPr sz="1200" dirty="0"/>
          </a:p>
          <a:p>
            <a:pPr marL="457200" lvl="0" indent="-304800" algn="l" rtl="0">
              <a:lnSpc>
                <a:spcPct val="100000"/>
              </a:lnSpc>
              <a:spcBef>
                <a:spcPts val="0"/>
              </a:spcBef>
              <a:spcAft>
                <a:spcPts val="0"/>
              </a:spcAft>
              <a:buSzPts val="1200"/>
              <a:buChar char="-"/>
            </a:pPr>
            <a:r>
              <a:rPr lang="nl-NL" sz="1200" dirty="0"/>
              <a:t>Here are a couple of examples to illustration how a climate change-related hazard + vulnerability criteria can result in increased negative health impacts:</a:t>
            </a:r>
            <a:endParaRPr sz="1200" dirty="0"/>
          </a:p>
          <a:p>
            <a:pPr marL="914400" lvl="1" indent="-304800" algn="l" rtl="0">
              <a:lnSpc>
                <a:spcPct val="100000"/>
              </a:lnSpc>
              <a:spcBef>
                <a:spcPts val="0"/>
              </a:spcBef>
              <a:spcAft>
                <a:spcPts val="0"/>
              </a:spcAft>
              <a:buSzPts val="1200"/>
              <a:buChar char="-"/>
            </a:pPr>
            <a:r>
              <a:rPr lang="nl-NL" sz="1200" dirty="0"/>
              <a:t>Example 1, direct impact of climate change: Increased frequency and severity of floods etc. + Unsafe housing = Increased risk of drowning, injury or death.</a:t>
            </a:r>
            <a:endParaRPr sz="1200" dirty="0"/>
          </a:p>
          <a:p>
            <a:pPr marL="914400" lvl="1" indent="-304800" algn="l" rtl="0">
              <a:lnSpc>
                <a:spcPct val="100000"/>
              </a:lnSpc>
              <a:spcBef>
                <a:spcPts val="0"/>
              </a:spcBef>
              <a:spcAft>
                <a:spcPts val="0"/>
              </a:spcAft>
              <a:buSzPts val="1200"/>
              <a:buChar char="-"/>
            </a:pPr>
            <a:r>
              <a:rPr lang="nl-NL" sz="1200" dirty="0"/>
              <a:t>Example 2, impacts mediated through natural systems: Food and water contamination + Lack of access to food or safe water = Increased risk of repeated diarrhoea.</a:t>
            </a:r>
            <a:endParaRPr sz="1200" dirty="0"/>
          </a:p>
          <a:p>
            <a:pPr marL="914400" lvl="1" indent="-304800" algn="l" rtl="0">
              <a:lnSpc>
                <a:spcPct val="100000"/>
              </a:lnSpc>
              <a:spcBef>
                <a:spcPts val="0"/>
              </a:spcBef>
              <a:spcAft>
                <a:spcPts val="0"/>
              </a:spcAft>
              <a:buSzPts val="1200"/>
              <a:buChar char="-"/>
            </a:pPr>
            <a:r>
              <a:rPr lang="nl-NL" sz="1200" dirty="0">
                <a:solidFill>
                  <a:schemeClr val="dk1"/>
                </a:solidFill>
              </a:rPr>
              <a:t>Example 3, </a:t>
            </a:r>
            <a:r>
              <a:rPr lang="nl-NL" sz="1200" dirty="0"/>
              <a:t>impacts mediated through socio-economic systems: Water scarcity + Living in a conflict-affected area = </a:t>
            </a:r>
            <a:r>
              <a:rPr lang="nl-NL" sz="1200" dirty="0">
                <a:solidFill>
                  <a:schemeClr val="dk1"/>
                </a:solidFill>
              </a:rPr>
              <a:t>Increased risk of </a:t>
            </a:r>
            <a:r>
              <a:rPr lang="nl-NL" sz="1200" dirty="0"/>
              <a:t>conflict, migration and </a:t>
            </a:r>
            <a:r>
              <a:rPr lang="nl-NL" sz="1200" dirty="0">
                <a:solidFill>
                  <a:schemeClr val="dk1"/>
                </a:solidFill>
              </a:rPr>
              <a:t>mental health disorders.</a:t>
            </a:r>
            <a:endParaRPr sz="1200" dirty="0"/>
          </a:p>
          <a:p>
            <a:pPr marL="457200" lvl="0" indent="-304800" algn="l" rtl="0">
              <a:lnSpc>
                <a:spcPct val="100000"/>
              </a:lnSpc>
              <a:spcBef>
                <a:spcPts val="0"/>
              </a:spcBef>
              <a:spcAft>
                <a:spcPts val="0"/>
              </a:spcAft>
              <a:buSzPts val="1200"/>
              <a:buChar char="-"/>
            </a:pPr>
            <a:r>
              <a:rPr lang="nl-NL" sz="1200" dirty="0"/>
              <a:t>T</a:t>
            </a:r>
            <a:r>
              <a:rPr lang="nl-NL" sz="1200" dirty="0">
                <a:solidFill>
                  <a:schemeClr val="dk1"/>
                </a:solidFill>
              </a:rPr>
              <a:t>he examples are presented here in a schematic way, but they are actually interconnected. For example someone living in an unsafe housing might be at higher risk of death an injury in case of a natural disaster, but might also lack access to safe water and be more exposed to diarrheal risks resulting from drought or from water contamination.</a:t>
            </a:r>
            <a:endParaRPr sz="1200" dirty="0">
              <a:solidFill>
                <a:schemeClr val="dk1"/>
              </a:solidFill>
            </a:endParaRP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Additional information for the moderator - Sources: IPCC - Chapter 2. Determinants of Risk - Exposure and Vulnerability - 2014.</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a:t>
            </a:r>
            <a:r>
              <a:rPr lang="nl-NL" sz="1200" u="sng" dirty="0"/>
              <a:t>Hazard</a:t>
            </a:r>
            <a:r>
              <a:rPr lang="nl-NL" sz="1200" dirty="0"/>
              <a:t> refers to the possible, future occurrence of natural or human-induced physical events that may have adverse effects on vulnerable and exposed elements". Hazard is a component of risk, it is not risk itself. It can be increase by human activities and climate change (ex: higher hazard of flooding in areas that have been deforested).</a:t>
            </a:r>
            <a:endParaRPr sz="1200" dirty="0"/>
          </a:p>
          <a:p>
            <a:pPr marL="0" lvl="0" indent="0" algn="l" rtl="0">
              <a:lnSpc>
                <a:spcPct val="100000"/>
              </a:lnSpc>
              <a:spcBef>
                <a:spcPts val="0"/>
              </a:spcBef>
              <a:spcAft>
                <a:spcPts val="0"/>
              </a:spcAft>
              <a:buSzPts val="1400"/>
              <a:buNone/>
            </a:pPr>
            <a:r>
              <a:rPr lang="nl-NL" sz="1200" dirty="0"/>
              <a:t>"</a:t>
            </a:r>
            <a:r>
              <a:rPr lang="nl-NL" sz="1200" u="sng" dirty="0"/>
              <a:t>Exposure</a:t>
            </a:r>
            <a:r>
              <a:rPr lang="nl-NL" sz="1200" dirty="0"/>
              <a:t> refers to the inventory of elements in an area in which hazard events may occur". For instance the exposure is not similar if the hazard happens in a very populated city or in a desert.</a:t>
            </a:r>
            <a:endParaRPr sz="1200" dirty="0"/>
          </a:p>
          <a:p>
            <a:pPr marL="0" lvl="0" indent="0" algn="l" rtl="0">
              <a:lnSpc>
                <a:spcPct val="100000"/>
              </a:lnSpc>
              <a:spcBef>
                <a:spcPts val="0"/>
              </a:spcBef>
              <a:spcAft>
                <a:spcPts val="0"/>
              </a:spcAft>
              <a:buSzPts val="1400"/>
              <a:buNone/>
            </a:pPr>
            <a:r>
              <a:rPr lang="nl-NL" sz="1200" dirty="0"/>
              <a:t>"</a:t>
            </a:r>
            <a:r>
              <a:rPr lang="nl-NL" sz="1200" u="sng" dirty="0"/>
              <a:t>Vulnerability</a:t>
            </a:r>
            <a:r>
              <a:rPr lang="nl-NL" sz="1200" dirty="0"/>
              <a:t> refers to the propensity of exposed elements such as human beings, their livelihoods, and assets to suffer adverse effects when impacted by hazard events". Some examples of vulnerability factors are listed above.</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sz="1200" dirty="0"/>
          </a:p>
        </p:txBody>
      </p:sp>
      <p:sp>
        <p:nvSpPr>
          <p:cNvPr id="269" name="Google Shape;269;g9eae610e47_0_54: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22</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3: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9" name="Google Shape;279;p23: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457200" marR="0" lvl="0" indent="-228600" algn="l" rtl="0">
              <a:lnSpc>
                <a:spcPct val="100000"/>
              </a:lnSpc>
              <a:spcBef>
                <a:spcPts val="0"/>
              </a:spcBef>
              <a:spcAft>
                <a:spcPts val="0"/>
              </a:spcAft>
              <a:buSzPts val="1400"/>
              <a:buNone/>
            </a:pPr>
            <a:r>
              <a:rPr lang="nl-NL" sz="1200"/>
              <a:t>Interaction: What do you think about as potential action to reduce health risks associated with WaSH and climate change?</a:t>
            </a:r>
            <a:endParaRPr sz="1200"/>
          </a:p>
          <a:p>
            <a:pPr marL="457200" marR="0" lvl="0" indent="-228600" algn="l" rtl="0">
              <a:lnSpc>
                <a:spcPct val="100000"/>
              </a:lnSpc>
              <a:spcBef>
                <a:spcPts val="0"/>
              </a:spcBef>
              <a:spcAft>
                <a:spcPts val="0"/>
              </a:spcAft>
              <a:buSzPts val="1400"/>
              <a:buNone/>
            </a:pPr>
            <a:r>
              <a:rPr lang="nl-NL" sz="1200"/>
              <a:t>Have you taken part in any of project related to that?</a:t>
            </a:r>
            <a:endParaRPr sz="1200"/>
          </a:p>
          <a:p>
            <a:pPr marL="457200" marR="0" lvl="0" indent="-228600" algn="l" rtl="0">
              <a:lnSpc>
                <a:spcPct val="100000"/>
              </a:lnSpc>
              <a:spcBef>
                <a:spcPts val="0"/>
              </a:spcBef>
              <a:spcAft>
                <a:spcPts val="0"/>
              </a:spcAft>
              <a:buSzPts val="1400"/>
              <a:buNone/>
            </a:pPr>
            <a:endParaRPr sz="1200"/>
          </a:p>
          <a:p>
            <a:pPr marL="457200" marR="0" lvl="0" indent="-228600" algn="l" rtl="0">
              <a:lnSpc>
                <a:spcPct val="100000"/>
              </a:lnSpc>
              <a:spcBef>
                <a:spcPts val="0"/>
              </a:spcBef>
              <a:spcAft>
                <a:spcPts val="0"/>
              </a:spcAft>
              <a:buSzPts val="1400"/>
              <a:buNone/>
            </a:pPr>
            <a:r>
              <a:rPr lang="nl-NL" sz="1200"/>
              <a:t>This question could be first posed as an open question to the audience to gather their thoughts. </a:t>
            </a:r>
            <a:endParaRPr sz="1200"/>
          </a:p>
        </p:txBody>
      </p:sp>
      <p:sp>
        <p:nvSpPr>
          <p:cNvPr id="280" name="Google Shape;280;p23: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4: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9" name="Google Shape;319;p24: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0" marR="0" lvl="0" indent="0" algn="l" rtl="0">
              <a:lnSpc>
                <a:spcPct val="100000"/>
              </a:lnSpc>
              <a:spcBef>
                <a:spcPts val="0"/>
              </a:spcBef>
              <a:spcAft>
                <a:spcPts val="0"/>
              </a:spcAft>
              <a:buSzPts val="1400"/>
              <a:buNone/>
            </a:pPr>
            <a:r>
              <a:rPr lang="nl-NL" sz="1200" dirty="0"/>
              <a:t>Interaction: Is anyone in touch with the HydroMet services of their country? with the health authorities? Would you like to share your experience?</a:t>
            </a:r>
            <a:endParaRPr sz="1200" dirty="0"/>
          </a:p>
          <a:p>
            <a:pPr marL="457200" marR="0" lvl="0" indent="-228600" algn="l" rtl="0">
              <a:lnSpc>
                <a:spcPct val="100000"/>
              </a:lnSpc>
              <a:spcBef>
                <a:spcPts val="0"/>
              </a:spcBef>
              <a:spcAft>
                <a:spcPts val="0"/>
              </a:spcAft>
              <a:buSzPts val="1400"/>
              <a:buNone/>
            </a:pPr>
            <a:endParaRPr sz="1200" dirty="0"/>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Key talking points: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In order to conduct a risk assessment it is necessary to start with whatever is currently known about changes to weather and climate and possible changes in the future: </a:t>
            </a:r>
            <a:endParaRPr dirty="0"/>
          </a:p>
          <a:p>
            <a:pPr marL="1714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Check if your National Society has worked on a climate change background document as part of the ‘Preparedness for Climate Change’ programme (over 60 countries had participated by the end of 2011) – this may contain useful information.</a:t>
            </a:r>
            <a:endParaRPr dirty="0"/>
          </a:p>
          <a:p>
            <a:pPr marL="1714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Find out if someone in your National Society is in contact with the national meteorological office and/or environment department. If not, you could make an effort to establish the relevant collaboration. In module 1 there is a guidance note on how to engage with the local weather forecasts / early warning systems / water, hydrological and climate (or “hydromet”) services. It provides good tips and hints for this dialogue and partnership development.</a:t>
            </a:r>
            <a:endParaRPr dirty="0"/>
          </a:p>
          <a:p>
            <a:pPr marL="1714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These offices will be able to provide an overview of historical changes (eg. rainfall patterns for a given town) that are already occurring, plus projected climate for the coming decades (eg. increasing drought for a given country). The historical trends information could be available for specific locations.</a:t>
            </a:r>
            <a:endParaRPr dirty="0"/>
          </a:p>
          <a:p>
            <a:pPr marL="1714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However it is important to note that projections for the future are </a:t>
            </a:r>
            <a:r>
              <a:rPr lang="nl-NL" sz="1200" i="1" dirty="0">
                <a:solidFill>
                  <a:schemeClr val="dk1"/>
                </a:solidFill>
              </a:rPr>
              <a:t>not available accurately at local scale </a:t>
            </a:r>
            <a:r>
              <a:rPr lang="nl-NL" sz="1200" dirty="0">
                <a:solidFill>
                  <a:schemeClr val="dk1"/>
                </a:solidFill>
              </a:rPr>
              <a:t>(downscaled models don’t agree with each other) and therefore can’t be used for guiding site selection or to help identify site-specific adaptation measures.</a:t>
            </a:r>
            <a:endParaRPr dirty="0"/>
          </a:p>
          <a:p>
            <a:pPr marL="1714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Good to ask the Met office if they have specific information relevant for disease outbreak patterns in the country or any historical data on this.</a:t>
            </a:r>
            <a:endParaRPr dirty="0"/>
          </a:p>
          <a:p>
            <a:pPr marL="1714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The NS should also engage a dialogue with health authorities to have access to information on disease outbreak and other health consequences of climate change.</a:t>
            </a:r>
            <a:endParaRPr dirty="0"/>
          </a:p>
          <a:p>
            <a:pPr marL="171450" lvl="0" indent="-171450" algn="l" rtl="0">
              <a:lnSpc>
                <a:spcPct val="115000"/>
              </a:lnSpc>
              <a:spcBef>
                <a:spcPts val="0"/>
              </a:spcBef>
              <a:spcAft>
                <a:spcPts val="0"/>
              </a:spcAft>
              <a:buClr>
                <a:schemeClr val="dk1"/>
              </a:buClr>
              <a:buSzPts val="1100"/>
              <a:buFont typeface="Arial"/>
              <a:buChar char="•"/>
            </a:pPr>
            <a:r>
              <a:rPr lang="nl-NL" sz="1200" b="1" dirty="0">
                <a:solidFill>
                  <a:schemeClr val="dk1"/>
                </a:solidFill>
              </a:rPr>
              <a:t>REMEMBER THIS IS AN ITERATIVE PROCESS- </a:t>
            </a:r>
            <a:r>
              <a:rPr lang="nl-NL" sz="1200" dirty="0">
                <a:solidFill>
                  <a:schemeClr val="dk1"/>
                </a:solidFill>
              </a:rPr>
              <a:t>risks, vulnerabilities and impacts are dynamic and evolve with time!</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Additional information for the moderator:</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Please see "Collaborating with national climate and weather agencies: a guide to getting started" </a:t>
            </a:r>
            <a:endParaRPr sz="1200" dirty="0">
              <a:solidFill>
                <a:schemeClr val="dk1"/>
              </a:solidFill>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u="sng" dirty="0">
                <a:solidFill>
                  <a:srgbClr val="0000FF"/>
                </a:solidFill>
                <a:effectLst/>
                <a:latin typeface="Times New Roman" panose="02020603050405020304" pitchFamily="18" charset="0"/>
                <a:ea typeface="Calibri" panose="020F0502020204030204" pitchFamily="34" charset="0"/>
                <a:hlinkClick r:id="rId3"/>
              </a:rPr>
              <a:t>https://www.climatecentre.org/downloads/files/1a.%20Collaboration%20with%20Met%20Agencies.pdf</a:t>
            </a:r>
            <a:endParaRPr lang="en-GB" sz="1800" dirty="0">
              <a:effectLst/>
              <a:latin typeface="Times New Roman" panose="02020603050405020304" pitchFamily="18" charset="0"/>
              <a:ea typeface="Calibri" panose="020F0502020204030204" pitchFamily="34" charset="0"/>
            </a:endParaRPr>
          </a:p>
          <a:p>
            <a:pPr marL="228600" marR="0" lvl="0" indent="0" algn="l" rtl="0">
              <a:lnSpc>
                <a:spcPct val="100000"/>
              </a:lnSpc>
              <a:spcBef>
                <a:spcPts val="0"/>
              </a:spcBef>
              <a:spcAft>
                <a:spcPts val="0"/>
              </a:spcAft>
              <a:buSzPts val="1400"/>
              <a:buNone/>
            </a:pPr>
            <a:endParaRPr sz="1200" dirty="0">
              <a:latin typeface="Calibri"/>
              <a:ea typeface="Calibri"/>
              <a:cs typeface="Calibri"/>
              <a:sym typeface="Calibri"/>
            </a:endParaRPr>
          </a:p>
        </p:txBody>
      </p:sp>
      <p:sp>
        <p:nvSpPr>
          <p:cNvPr id="320" name="Google Shape;320;p24: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5:notes"/>
          <p:cNvSpPr txBox="1">
            <a:spLocks noGrp="1"/>
          </p:cNvSpPr>
          <p:nvPr>
            <p:ph type="body" idx="1"/>
          </p:nvPr>
        </p:nvSpPr>
        <p:spPr>
          <a:xfrm>
            <a:off x="987267" y="15120681"/>
            <a:ext cx="7898130" cy="14324857"/>
          </a:xfrm>
          <a:prstGeom prst="rect">
            <a:avLst/>
          </a:prstGeom>
          <a:noFill/>
          <a:ln>
            <a:noFill/>
          </a:ln>
        </p:spPr>
        <p:txBody>
          <a:bodyPr spcFirstLastPara="1" wrap="square" lIns="91425" tIns="45700" rIns="91425" bIns="45700" anchor="t" anchorCtr="0">
            <a:noAutofit/>
          </a:bodyPr>
          <a:lstStyle/>
          <a:p>
            <a:pPr marL="139700" lvl="0" indent="-139700" algn="l" rtl="0">
              <a:lnSpc>
                <a:spcPct val="85000"/>
              </a:lnSpc>
              <a:spcBef>
                <a:spcPts val="0"/>
              </a:spcBef>
              <a:spcAft>
                <a:spcPts val="0"/>
              </a:spcAft>
              <a:buClr>
                <a:schemeClr val="dk1"/>
              </a:buClr>
              <a:buSzPts val="1400"/>
              <a:buNone/>
            </a:pPr>
            <a:endParaRPr sz="1200" dirty="0">
              <a:solidFill>
                <a:schemeClr val="dk1"/>
              </a:solidFill>
              <a:latin typeface="+mn-lt"/>
            </a:endParaRPr>
          </a:p>
          <a:p>
            <a:pPr marL="139700" lvl="0" indent="-139700" algn="l" rtl="0">
              <a:lnSpc>
                <a:spcPct val="85000"/>
              </a:lnSpc>
              <a:spcBef>
                <a:spcPts val="0"/>
              </a:spcBef>
              <a:spcAft>
                <a:spcPts val="0"/>
              </a:spcAft>
              <a:buClr>
                <a:schemeClr val="dk1"/>
              </a:buClr>
              <a:buSzPts val="1400"/>
              <a:buNone/>
            </a:pPr>
            <a:r>
              <a:rPr lang="nl-NL" sz="1200" dirty="0">
                <a:solidFill>
                  <a:schemeClr val="dk1"/>
                </a:solidFill>
                <a:latin typeface="+mn-lt"/>
              </a:rPr>
              <a:t>There are many reasons to undertake EWEA, key ones are highlighted in this slide.</a:t>
            </a:r>
            <a:endParaRPr sz="1200" dirty="0">
              <a:latin typeface="+mn-lt"/>
            </a:endParaRPr>
          </a:p>
          <a:p>
            <a:pPr marL="139700" lvl="0" indent="-139700" algn="l" rtl="0">
              <a:lnSpc>
                <a:spcPct val="85000"/>
              </a:lnSpc>
              <a:spcBef>
                <a:spcPts val="0"/>
              </a:spcBef>
              <a:spcAft>
                <a:spcPts val="0"/>
              </a:spcAft>
              <a:buClr>
                <a:schemeClr val="dk1"/>
              </a:buClr>
              <a:buSzPts val="1400"/>
              <a:buNone/>
            </a:pPr>
            <a:endParaRPr sz="1200" dirty="0">
              <a:solidFill>
                <a:schemeClr val="dk1"/>
              </a:solidFill>
              <a:latin typeface="+mn-lt"/>
            </a:endParaRPr>
          </a:p>
          <a:p>
            <a:pPr marL="800100" lvl="1" indent="-292100" algn="l" rtl="0">
              <a:lnSpc>
                <a:spcPct val="90000"/>
              </a:lnSpc>
              <a:spcBef>
                <a:spcPts val="400"/>
              </a:spcBef>
              <a:spcAft>
                <a:spcPts val="0"/>
              </a:spcAft>
              <a:buClr>
                <a:schemeClr val="dk1"/>
              </a:buClr>
              <a:buSzPts val="1200"/>
              <a:buFont typeface="Arial"/>
              <a:buChar char="•"/>
            </a:pPr>
            <a:r>
              <a:rPr lang="nl-NL" sz="1200" dirty="0">
                <a:latin typeface="+mn-lt"/>
                <a:ea typeface="Arial"/>
                <a:cs typeface="Arial"/>
                <a:sym typeface="Arial"/>
              </a:rPr>
              <a:t>Climate and weather information can help </a:t>
            </a:r>
            <a:r>
              <a:rPr lang="nl-NL" sz="1200" b="1" dirty="0">
                <a:latin typeface="+mn-lt"/>
              </a:rPr>
              <a:t>anticipate, reduce and prepare for changing risks</a:t>
            </a:r>
            <a:r>
              <a:rPr lang="nl-NL" sz="1200" dirty="0">
                <a:latin typeface="+mn-lt"/>
              </a:rPr>
              <a:t>. It important to note that climate-related changes are different from from weather-related changes: changing vector patterns are not just related to storms, but may be a permanent new feature (ex: malaria-carrying mosquitos moving into higher altitude communities that weren't previously exposed). Health promotion needs to take into account predicted health risks for early identification and early action, not just the current health risks.</a:t>
            </a:r>
            <a:endParaRPr sz="1200" dirty="0">
              <a:latin typeface="+mn-lt"/>
            </a:endParaRPr>
          </a:p>
          <a:p>
            <a:pPr marL="800100" lvl="1" indent="-292100" algn="l" rtl="0">
              <a:lnSpc>
                <a:spcPct val="90000"/>
              </a:lnSpc>
              <a:spcBef>
                <a:spcPts val="400"/>
              </a:spcBef>
              <a:spcAft>
                <a:spcPts val="0"/>
              </a:spcAft>
              <a:buClr>
                <a:schemeClr val="dk1"/>
              </a:buClr>
              <a:buSzPts val="1200"/>
              <a:buFont typeface="Arial"/>
              <a:buChar char="•"/>
            </a:pPr>
            <a:r>
              <a:rPr lang="nl-NL" sz="1200" dirty="0">
                <a:latin typeface="+mn-lt"/>
              </a:rPr>
              <a:t>Having </a:t>
            </a:r>
            <a:r>
              <a:rPr lang="nl-NL" sz="1200" b="1" dirty="0">
                <a:latin typeface="+mn-lt"/>
              </a:rPr>
              <a:t>effective early warnings, enables early action</a:t>
            </a:r>
            <a:r>
              <a:rPr lang="nl-NL" sz="1200" dirty="0">
                <a:latin typeface="+mn-lt"/>
              </a:rPr>
              <a:t>. </a:t>
            </a:r>
            <a:endParaRPr sz="1200" dirty="0">
              <a:latin typeface="+mn-lt"/>
            </a:endParaRPr>
          </a:p>
          <a:p>
            <a:pPr marL="800100" lvl="1" indent="-292100" algn="l" rtl="0">
              <a:lnSpc>
                <a:spcPct val="90000"/>
              </a:lnSpc>
              <a:spcBef>
                <a:spcPts val="400"/>
              </a:spcBef>
              <a:spcAft>
                <a:spcPts val="0"/>
              </a:spcAft>
              <a:buClr>
                <a:schemeClr val="dk1"/>
              </a:buClr>
              <a:buSzPts val="1200"/>
              <a:buFont typeface="Arial"/>
              <a:buChar char="•"/>
            </a:pPr>
            <a:r>
              <a:rPr lang="nl-NL" sz="1200" dirty="0">
                <a:latin typeface="+mn-lt"/>
              </a:rPr>
              <a:t>Taking </a:t>
            </a:r>
            <a:r>
              <a:rPr lang="nl-NL" sz="1200" b="1" dirty="0">
                <a:latin typeface="+mn-lt"/>
              </a:rPr>
              <a:t>early action can reduce human suffering and economic losses</a:t>
            </a:r>
            <a:r>
              <a:rPr lang="nl-NL" sz="1200" dirty="0">
                <a:latin typeface="+mn-lt"/>
              </a:rPr>
              <a:t>.</a:t>
            </a:r>
            <a:endParaRPr sz="1200" dirty="0">
              <a:latin typeface="+mn-lt"/>
            </a:endParaRPr>
          </a:p>
          <a:p>
            <a:pPr marL="800100" lvl="1" indent="-292100" algn="l" rtl="0">
              <a:lnSpc>
                <a:spcPct val="90000"/>
              </a:lnSpc>
              <a:spcBef>
                <a:spcPts val="400"/>
              </a:spcBef>
              <a:spcAft>
                <a:spcPts val="0"/>
              </a:spcAft>
              <a:buClr>
                <a:schemeClr val="dk1"/>
              </a:buClr>
              <a:buSzPts val="1200"/>
              <a:buFont typeface="Arial"/>
              <a:buChar char="•"/>
            </a:pPr>
            <a:r>
              <a:rPr lang="nl-NL" sz="1200" dirty="0">
                <a:latin typeface="+mn-lt"/>
              </a:rPr>
              <a:t>Taking </a:t>
            </a:r>
            <a:r>
              <a:rPr lang="nl-NL" sz="1200" b="1" dirty="0">
                <a:latin typeface="+mn-lt"/>
              </a:rPr>
              <a:t>early action can protect development gains</a:t>
            </a:r>
            <a:r>
              <a:rPr lang="nl-NL" sz="1200" dirty="0">
                <a:latin typeface="+mn-lt"/>
              </a:rPr>
              <a:t> through reducing the impact of hazardous events.</a:t>
            </a:r>
            <a:endParaRPr sz="1200" dirty="0">
              <a:latin typeface="+mn-lt"/>
            </a:endParaRPr>
          </a:p>
          <a:p>
            <a:pPr marL="139700" lvl="0" indent="-139700" algn="l" rtl="0">
              <a:lnSpc>
                <a:spcPct val="85000"/>
              </a:lnSpc>
              <a:spcBef>
                <a:spcPts val="0"/>
              </a:spcBef>
              <a:spcAft>
                <a:spcPts val="0"/>
              </a:spcAft>
              <a:buClr>
                <a:schemeClr val="dk1"/>
              </a:buClr>
              <a:buSzPts val="1400"/>
              <a:buNone/>
            </a:pPr>
            <a:endParaRPr sz="1200" dirty="0">
              <a:solidFill>
                <a:schemeClr val="dk1"/>
              </a:solidFill>
              <a:latin typeface="+mn-lt"/>
            </a:endParaRPr>
          </a:p>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latin typeface="+mn-lt"/>
              </a:rPr>
              <a:t>Additional information for the moderator:</a:t>
            </a:r>
            <a:endParaRPr sz="1200" dirty="0">
              <a:solidFill>
                <a:schemeClr val="dk1"/>
              </a:solidFill>
              <a:latin typeface="+mn-lt"/>
            </a:endParaRPr>
          </a:p>
          <a:p>
            <a:pPr marL="139700" lvl="0" indent="-139700" algn="l" rtl="0">
              <a:lnSpc>
                <a:spcPct val="85000"/>
              </a:lnSpc>
              <a:spcBef>
                <a:spcPts val="0"/>
              </a:spcBef>
              <a:spcAft>
                <a:spcPts val="0"/>
              </a:spcAft>
              <a:buClr>
                <a:schemeClr val="dk1"/>
              </a:buClr>
              <a:buSzPts val="1400"/>
              <a:buNone/>
            </a:pPr>
            <a:r>
              <a:rPr lang="nl-NL" sz="1200" dirty="0">
                <a:solidFill>
                  <a:schemeClr val="dk1"/>
                </a:solidFill>
                <a:latin typeface="+mn-lt"/>
              </a:rPr>
              <a:t>For further information, please consult Module 2a: “EWEA - steps to make it happen”; “EWEA in the Red Cross Red Crescent - Introduction”</a:t>
            </a:r>
            <a:endParaRPr sz="1200" dirty="0">
              <a:solidFill>
                <a:schemeClr val="dk1"/>
              </a:solidFill>
              <a:latin typeface="+mn-lt"/>
            </a:endParaRPr>
          </a:p>
          <a:p>
            <a:pPr marL="139700" lvl="0" indent="-139700" algn="l" rtl="0">
              <a:lnSpc>
                <a:spcPct val="85000"/>
              </a:lnSpc>
              <a:spcBef>
                <a:spcPts val="0"/>
              </a:spcBef>
              <a:spcAft>
                <a:spcPts val="0"/>
              </a:spcAft>
              <a:buClr>
                <a:schemeClr val="dk1"/>
              </a:buClr>
              <a:buSzPts val="1400"/>
              <a:buNone/>
            </a:pPr>
            <a:endParaRPr sz="1200" dirty="0">
              <a:solidFill>
                <a:schemeClr val="dk1"/>
              </a:solidFill>
              <a:latin typeface="+mn-lt"/>
            </a:endParaRPr>
          </a:p>
          <a:p>
            <a:pPr marL="139700" lvl="0" indent="-139700" algn="l" rtl="0">
              <a:lnSpc>
                <a:spcPct val="85000"/>
              </a:lnSpc>
              <a:spcBef>
                <a:spcPts val="0"/>
              </a:spcBef>
              <a:spcAft>
                <a:spcPts val="0"/>
              </a:spcAft>
              <a:buClr>
                <a:schemeClr val="dk1"/>
              </a:buClr>
              <a:buSzPts val="1400"/>
              <a:buNone/>
            </a:pPr>
            <a:endParaRPr sz="1200" dirty="0">
              <a:solidFill>
                <a:schemeClr val="dk1"/>
              </a:solidFill>
              <a:latin typeface="+mn-lt"/>
            </a:endParaRPr>
          </a:p>
        </p:txBody>
      </p:sp>
      <p:sp>
        <p:nvSpPr>
          <p:cNvPr id="345" name="Google Shape;345;p25: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6:notes"/>
          <p:cNvSpPr txBox="1">
            <a:spLocks noGrp="1"/>
          </p:cNvSpPr>
          <p:nvPr>
            <p:ph type="body" idx="1"/>
          </p:nvPr>
        </p:nvSpPr>
        <p:spPr>
          <a:xfrm>
            <a:off x="987267" y="15120681"/>
            <a:ext cx="7898130" cy="14324857"/>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nl-NL" sz="1200">
                <a:solidFill>
                  <a:srgbClr val="000000"/>
                </a:solidFill>
              </a:rPr>
              <a:t>FbF in the RCRC emerged in recent years as a response to the lack of action before disasters, bearing in mind that there are tools that can allow decision makers and disaster risk managements to do something to minimize risks and prepare for effective response. The first attempt to allocate funds based on a Forecast was in 2008 in </a:t>
            </a:r>
            <a:r>
              <a:rPr lang="nl-NL" sz="1200"/>
              <a:t>W</a:t>
            </a:r>
            <a:r>
              <a:rPr lang="nl-NL" sz="1200">
                <a:solidFill>
                  <a:srgbClr val="000000"/>
                </a:solidFill>
              </a:rPr>
              <a:t>est </a:t>
            </a:r>
            <a:r>
              <a:rPr lang="nl-NL" sz="1200"/>
              <a:t>A</a:t>
            </a:r>
            <a:r>
              <a:rPr lang="nl-NL" sz="1200">
                <a:solidFill>
                  <a:srgbClr val="000000"/>
                </a:solidFill>
              </a:rPr>
              <a:t>frica, based on a seasonal forecast. Since then the Red C</a:t>
            </a:r>
            <a:r>
              <a:rPr lang="nl-NL" sz="1200"/>
              <a:t>r</a:t>
            </a:r>
            <a:r>
              <a:rPr lang="nl-NL" sz="1200">
                <a:solidFill>
                  <a:srgbClr val="000000"/>
                </a:solidFill>
              </a:rPr>
              <a:t>oss Red Crescent has developed further the FbF approach. Having established an </a:t>
            </a:r>
            <a:r>
              <a:rPr lang="nl-NL" sz="1200"/>
              <a:t>A</a:t>
            </a:r>
            <a:r>
              <a:rPr lang="nl-NL" sz="1200">
                <a:solidFill>
                  <a:srgbClr val="000000"/>
                </a:solidFill>
              </a:rPr>
              <a:t>nticipatory Fund that all National Societies can have access to when they have FbF Early Action Protocols and having develop the expertise to established those protocols. </a:t>
            </a:r>
            <a:endParaRPr sz="1200">
              <a:solidFill>
                <a:srgbClr val="000000"/>
              </a:solidFill>
            </a:endParaRPr>
          </a:p>
          <a:p>
            <a:pPr marL="457200" lvl="0" indent="-228600" algn="l" rtl="0">
              <a:lnSpc>
                <a:spcPct val="100000"/>
              </a:lnSpc>
              <a:spcBef>
                <a:spcPts val="0"/>
              </a:spcBef>
              <a:spcAft>
                <a:spcPts val="0"/>
              </a:spcAft>
              <a:buSzPts val="1400"/>
              <a:buNone/>
            </a:pPr>
            <a:endParaRPr sz="1200">
              <a:solidFill>
                <a:srgbClr val="000000"/>
              </a:solidFill>
            </a:endParaRPr>
          </a:p>
          <a:p>
            <a:pPr marL="457200" lvl="0" indent="-228600" algn="l" rtl="0">
              <a:lnSpc>
                <a:spcPct val="100000"/>
              </a:lnSpc>
              <a:spcBef>
                <a:spcPts val="0"/>
              </a:spcBef>
              <a:spcAft>
                <a:spcPts val="0"/>
              </a:spcAft>
              <a:buSzPts val="1400"/>
              <a:buNone/>
            </a:pPr>
            <a:r>
              <a:rPr lang="nl-NL" sz="1200">
                <a:solidFill>
                  <a:srgbClr val="000000"/>
                </a:solidFill>
              </a:rPr>
              <a:t>In the next 2 slides the facilitator will find an explanation about “</a:t>
            </a:r>
            <a:r>
              <a:rPr lang="nl-NL" sz="1200" b="1" i="1">
                <a:solidFill>
                  <a:srgbClr val="000000"/>
                </a:solidFill>
              </a:rPr>
              <a:t>what Early Action is in the context of FbF</a:t>
            </a:r>
            <a:r>
              <a:rPr lang="nl-NL" sz="1200">
                <a:solidFill>
                  <a:srgbClr val="000000"/>
                </a:solidFill>
              </a:rPr>
              <a:t>” and What does it mean to be able </a:t>
            </a:r>
            <a:r>
              <a:rPr lang="nl-NL" sz="1200" b="1" i="1">
                <a:solidFill>
                  <a:srgbClr val="000000"/>
                </a:solidFill>
              </a:rPr>
              <a:t>to access funding based on forecast and risk analysis”</a:t>
            </a:r>
            <a:endParaRPr sz="1200" b="1" i="1">
              <a:solidFill>
                <a:srgbClr val="000000"/>
              </a:solidFill>
            </a:endParaRPr>
          </a:p>
          <a:p>
            <a:pPr marL="457200" lvl="0" indent="-228600" algn="l" rtl="0">
              <a:lnSpc>
                <a:spcPct val="100000"/>
              </a:lnSpc>
              <a:spcBef>
                <a:spcPts val="0"/>
              </a:spcBef>
              <a:spcAft>
                <a:spcPts val="0"/>
              </a:spcAft>
              <a:buSzPts val="1400"/>
              <a:buNone/>
            </a:pPr>
            <a:endParaRPr sz="1200" b="1" i="1">
              <a:solidFill>
                <a:srgbClr val="000000"/>
              </a:solidFill>
            </a:endParaRPr>
          </a:p>
          <a:p>
            <a:pPr marL="457200" lvl="0" indent="-228600" algn="l" rtl="0">
              <a:lnSpc>
                <a:spcPct val="100000"/>
              </a:lnSpc>
              <a:spcBef>
                <a:spcPts val="0"/>
              </a:spcBef>
              <a:spcAft>
                <a:spcPts val="0"/>
              </a:spcAft>
              <a:buSzPts val="1400"/>
              <a:buNone/>
            </a:pPr>
            <a:r>
              <a:rPr lang="nl-NL" sz="1200" b="1" i="1">
                <a:solidFill>
                  <a:srgbClr val="000000"/>
                </a:solidFill>
              </a:rPr>
              <a:t>A Forecast based financing systems address extreme events. </a:t>
            </a:r>
            <a:endParaRPr sz="1200" b="1" i="1">
              <a:solidFill>
                <a:srgbClr val="000000"/>
              </a:solidFill>
            </a:endParaRPr>
          </a:p>
          <a:p>
            <a:pPr marL="457200" lvl="0" indent="-228600" algn="l" rtl="0">
              <a:lnSpc>
                <a:spcPct val="100000"/>
              </a:lnSpc>
              <a:spcBef>
                <a:spcPts val="0"/>
              </a:spcBef>
              <a:spcAft>
                <a:spcPts val="0"/>
              </a:spcAft>
              <a:buSzPts val="1400"/>
              <a:buNone/>
            </a:pPr>
            <a:endParaRPr sz="1200" b="1" i="1"/>
          </a:p>
          <a:p>
            <a:pPr marL="457200" lvl="0" indent="-228600" algn="l" rtl="0">
              <a:lnSpc>
                <a:spcPct val="100000"/>
              </a:lnSpc>
              <a:spcBef>
                <a:spcPts val="0"/>
              </a:spcBef>
              <a:spcAft>
                <a:spcPts val="0"/>
              </a:spcAft>
              <a:buSzPts val="1400"/>
              <a:buNone/>
            </a:pPr>
            <a:r>
              <a:rPr lang="nl-NL" sz="1200"/>
              <a:t>Additional information for the moderator:</a:t>
            </a:r>
            <a:endParaRPr sz="1200"/>
          </a:p>
          <a:p>
            <a:pPr marL="457200" lvl="0" indent="-228600" algn="l" rtl="0">
              <a:lnSpc>
                <a:spcPct val="100000"/>
              </a:lnSpc>
              <a:spcBef>
                <a:spcPts val="0"/>
              </a:spcBef>
              <a:spcAft>
                <a:spcPts val="0"/>
              </a:spcAft>
              <a:buSzPts val="1400"/>
              <a:buNone/>
            </a:pPr>
            <a:r>
              <a:rPr lang="nl-NL" sz="1200"/>
              <a:t>For further information, please consult Module 2a: “Forecast based financing - Basic”; “2a Forecast based Finance - Advanced”; “2a Understanding Forecasts for Early Action”</a:t>
            </a:r>
            <a:endParaRPr sz="1200"/>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endParaRPr sz="1200"/>
          </a:p>
        </p:txBody>
      </p:sp>
      <p:sp>
        <p:nvSpPr>
          <p:cNvPr id="309" name="Google Shape;309;p26: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7: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8" name="Google Shape;318;p27: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lvl="0" indent="-228600" algn="l" rtl="0">
              <a:lnSpc>
                <a:spcPct val="100000"/>
              </a:lnSpc>
              <a:spcBef>
                <a:spcPts val="0"/>
              </a:spcBef>
              <a:spcAft>
                <a:spcPts val="0"/>
              </a:spcAft>
              <a:buSzPts val="1400"/>
              <a:buNone/>
            </a:pPr>
            <a:r>
              <a:rPr lang="nl-NL" sz="1200" dirty="0">
                <a:solidFill>
                  <a:schemeClr val="dk1"/>
                </a:solidFill>
                <a:latin typeface="+mj-lt"/>
              </a:rPr>
              <a:t>Checklist for preparing a WASH program from a climate perspective (provides examples of both mitigation and adaptation)</a:t>
            </a:r>
            <a:endParaRPr sz="1200" dirty="0">
              <a:solidFill>
                <a:schemeClr val="dk1"/>
              </a:solidFill>
              <a:latin typeface="+mj-lt"/>
            </a:endParaRPr>
          </a:p>
          <a:p>
            <a:pPr marL="457200" lvl="0" indent="-228600" algn="l" rtl="0">
              <a:lnSpc>
                <a:spcPct val="100000"/>
              </a:lnSpc>
              <a:spcBef>
                <a:spcPts val="0"/>
              </a:spcBef>
              <a:spcAft>
                <a:spcPts val="0"/>
              </a:spcAft>
              <a:buSzPts val="1400"/>
              <a:buNone/>
            </a:pPr>
            <a:endParaRPr sz="1200" dirty="0">
              <a:solidFill>
                <a:schemeClr val="dk1"/>
              </a:solidFill>
              <a:latin typeface="+mj-lt"/>
            </a:endParaRPr>
          </a:p>
          <a:p>
            <a:pPr marL="457200" lvl="0" indent="-228600" algn="l" rtl="0">
              <a:lnSpc>
                <a:spcPct val="100000"/>
              </a:lnSpc>
              <a:spcBef>
                <a:spcPts val="0"/>
              </a:spcBef>
              <a:spcAft>
                <a:spcPts val="0"/>
              </a:spcAft>
              <a:buSzPts val="1400"/>
              <a:buNone/>
            </a:pPr>
            <a:endParaRPr sz="1200" dirty="0">
              <a:solidFill>
                <a:schemeClr val="dk1"/>
              </a:solidFill>
              <a:latin typeface="+mj-lt"/>
            </a:endParaRPr>
          </a:p>
          <a:p>
            <a:pPr marL="457200" lvl="0" indent="-228600" algn="l" rtl="0">
              <a:lnSpc>
                <a:spcPct val="100000"/>
              </a:lnSpc>
              <a:spcBef>
                <a:spcPts val="0"/>
              </a:spcBef>
              <a:spcAft>
                <a:spcPts val="0"/>
              </a:spcAft>
              <a:buSzPts val="1400"/>
              <a:buNone/>
            </a:pPr>
            <a:r>
              <a:rPr lang="nl-NL" sz="1200" dirty="0">
                <a:solidFill>
                  <a:schemeClr val="dk1"/>
                </a:solidFill>
                <a:latin typeface="+mj-lt"/>
              </a:rPr>
              <a:t>Interaction: has anyone heard of "climate-smart"? can someone explain or guess what it means?</a:t>
            </a:r>
            <a:endParaRPr sz="1200" dirty="0">
              <a:solidFill>
                <a:schemeClr val="dk1"/>
              </a:solidFill>
              <a:latin typeface="+mj-lt"/>
            </a:endParaRPr>
          </a:p>
          <a:p>
            <a:pPr marL="457200" lvl="0" indent="-228600" algn="l" rtl="0">
              <a:lnSpc>
                <a:spcPct val="100000"/>
              </a:lnSpc>
              <a:spcBef>
                <a:spcPts val="0"/>
              </a:spcBef>
              <a:spcAft>
                <a:spcPts val="0"/>
              </a:spcAft>
              <a:buSzPts val="1400"/>
              <a:buNone/>
            </a:pPr>
            <a:r>
              <a:rPr lang="nl-NL" sz="1200" dirty="0">
                <a:solidFill>
                  <a:schemeClr val="dk1"/>
                </a:solidFill>
                <a:latin typeface="+mj-lt"/>
              </a:rPr>
              <a:t>Could you give an example of what you think would be considered a climate-smart program?</a:t>
            </a:r>
            <a:endParaRPr sz="1200" dirty="0">
              <a:solidFill>
                <a:schemeClr val="dk1"/>
              </a:solidFill>
              <a:latin typeface="+mj-lt"/>
            </a:endParaRPr>
          </a:p>
          <a:p>
            <a:pPr marL="457200" lvl="0" indent="-228600" algn="l" rtl="0">
              <a:lnSpc>
                <a:spcPct val="100000"/>
              </a:lnSpc>
              <a:spcBef>
                <a:spcPts val="0"/>
              </a:spcBef>
              <a:spcAft>
                <a:spcPts val="0"/>
              </a:spcAft>
              <a:buSzPts val="1400"/>
              <a:buNone/>
            </a:pPr>
            <a:endParaRPr sz="1200" dirty="0">
              <a:solidFill>
                <a:schemeClr val="dk1"/>
              </a:solidFill>
              <a:latin typeface="+mj-lt"/>
            </a:endParaRPr>
          </a:p>
          <a:p>
            <a:pPr marL="457200" lvl="0" indent="-228600" algn="l" rtl="0">
              <a:lnSpc>
                <a:spcPct val="100000"/>
              </a:lnSpc>
              <a:spcBef>
                <a:spcPts val="0"/>
              </a:spcBef>
              <a:spcAft>
                <a:spcPts val="0"/>
              </a:spcAft>
              <a:buSzPts val="1400"/>
              <a:buNone/>
            </a:pPr>
            <a:r>
              <a:rPr lang="nl-NL" sz="1200" dirty="0">
                <a:solidFill>
                  <a:schemeClr val="dk1"/>
                </a:solidFill>
                <a:latin typeface="+mj-lt"/>
              </a:rPr>
              <a:t>Talking points:</a:t>
            </a:r>
            <a:endParaRPr sz="1200" dirty="0">
              <a:solidFill>
                <a:schemeClr val="dk1"/>
              </a:solidFill>
              <a:latin typeface="+mj-lt"/>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latin typeface="+mj-lt"/>
              </a:rPr>
              <a:t>Climate-smart programming equates simply to ‘good programming’ and development, enabling people to </a:t>
            </a:r>
            <a:r>
              <a:rPr lang="nl-NL" sz="1200" b="1" i="1" dirty="0">
                <a:solidFill>
                  <a:schemeClr val="dk1"/>
                </a:solidFill>
                <a:latin typeface="+mj-lt"/>
              </a:rPr>
              <a:t>anticipate, absorb and adapt </a:t>
            </a:r>
            <a:r>
              <a:rPr lang="nl-NL" sz="1200" dirty="0">
                <a:solidFill>
                  <a:schemeClr val="dk1"/>
                </a:solidFill>
                <a:latin typeface="+mj-lt"/>
              </a:rPr>
              <a:t>to climate shocks and stresses by using climate information across timescales, considering landscapes and ecosystems as key areas of intervention – all in close collaboration with governments, specialists and the private sector.</a:t>
            </a:r>
            <a:endParaRPr sz="1200" dirty="0">
              <a:solidFill>
                <a:schemeClr val="dk1"/>
              </a:solidFill>
              <a:latin typeface="+mj-lt"/>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latin typeface="+mj-lt"/>
              </a:rPr>
              <a:t>When it comes to the WaSH sector, climate-smart (or "climate resilient") program need to focus on: 1) "A reduction in the likelihood that individuals feel the effects of climate change and related shocks", 2) "Strengthening the reliability of WASH services", 3) "Strengthening capacities of governments and communities to increase climate resilience overtime" (UNICEF - WASH Climate Resilient Development)</a:t>
            </a:r>
            <a:endParaRPr sz="1200" dirty="0">
              <a:solidFill>
                <a:schemeClr val="dk1"/>
              </a:solidFill>
              <a:latin typeface="+mj-lt"/>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latin typeface="+mj-lt"/>
              </a:rPr>
              <a:t>Example of climate-smart WASH adaptation interventions, see in the next slides.</a:t>
            </a:r>
            <a:endParaRPr sz="1200" dirty="0">
              <a:solidFill>
                <a:schemeClr val="dk1"/>
              </a:solidFill>
              <a:latin typeface="+mj-lt"/>
            </a:endParaRPr>
          </a:p>
          <a:p>
            <a:pPr marL="457200" lvl="0" indent="-228600" algn="l" rtl="0">
              <a:lnSpc>
                <a:spcPct val="100000"/>
              </a:lnSpc>
              <a:spcBef>
                <a:spcPts val="0"/>
              </a:spcBef>
              <a:spcAft>
                <a:spcPts val="0"/>
              </a:spcAft>
              <a:buClr>
                <a:schemeClr val="dk1"/>
              </a:buClr>
              <a:buSzPts val="1400"/>
              <a:buFont typeface="Arial"/>
              <a:buNone/>
            </a:pPr>
            <a:endParaRPr sz="1200" dirty="0">
              <a:solidFill>
                <a:schemeClr val="dk1"/>
              </a:solidFill>
              <a:highlight>
                <a:srgbClr val="FFFF00"/>
              </a:highlight>
              <a:latin typeface="+mj-lt"/>
            </a:endParaRPr>
          </a:p>
          <a:p>
            <a:pPr marL="457200" lvl="0" indent="-228600" algn="l" rtl="0">
              <a:lnSpc>
                <a:spcPct val="100000"/>
              </a:lnSpc>
              <a:spcBef>
                <a:spcPts val="0"/>
              </a:spcBef>
              <a:spcAft>
                <a:spcPts val="0"/>
              </a:spcAft>
              <a:buClr>
                <a:schemeClr val="dk1"/>
              </a:buClr>
              <a:buSzPts val="1400"/>
              <a:buFont typeface="Arial"/>
              <a:buNone/>
            </a:pPr>
            <a:r>
              <a:rPr lang="nl-NL" sz="1200" dirty="0">
                <a:solidFill>
                  <a:schemeClr val="dk1"/>
                </a:solidFill>
                <a:highlight>
                  <a:srgbClr val="FFFF00"/>
                </a:highlight>
                <a:latin typeface="+mj-lt"/>
              </a:rPr>
              <a:t>Understand and monitor impacts and think about how non-health sectors affects health (cf. co-benefits)</a:t>
            </a:r>
            <a:endParaRPr sz="1200" dirty="0">
              <a:solidFill>
                <a:schemeClr val="dk1"/>
              </a:solidFill>
              <a:highlight>
                <a:srgbClr val="FFFF00"/>
              </a:highlight>
              <a:latin typeface="+mj-lt"/>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highlight>
                <a:srgbClr val="FFFF00"/>
              </a:highlight>
              <a:latin typeface="+mj-lt"/>
            </a:endParaRPr>
          </a:p>
          <a:p>
            <a:pPr marL="457200" lvl="0" indent="-228600" algn="l" rtl="0">
              <a:lnSpc>
                <a:spcPct val="100000"/>
              </a:lnSpc>
              <a:spcBef>
                <a:spcPts val="0"/>
              </a:spcBef>
              <a:spcAft>
                <a:spcPts val="0"/>
              </a:spcAft>
              <a:buClr>
                <a:schemeClr val="dk1"/>
              </a:buClr>
              <a:buSzPts val="1400"/>
              <a:buFont typeface="Arial"/>
              <a:buNone/>
            </a:pPr>
            <a:endParaRPr sz="1200" dirty="0">
              <a:solidFill>
                <a:schemeClr val="dk1"/>
              </a:solidFill>
              <a:highlight>
                <a:srgbClr val="FFFF00"/>
              </a:highlight>
              <a:latin typeface="+mj-lt"/>
            </a:endParaRPr>
          </a:p>
          <a:p>
            <a:pPr marL="457200" lvl="0" indent="-228600" algn="l" rtl="0">
              <a:lnSpc>
                <a:spcPct val="100000"/>
              </a:lnSpc>
              <a:spcBef>
                <a:spcPts val="0"/>
              </a:spcBef>
              <a:spcAft>
                <a:spcPts val="0"/>
              </a:spcAft>
              <a:buClr>
                <a:schemeClr val="dk1"/>
              </a:buClr>
              <a:buSzPts val="1400"/>
              <a:buFont typeface="Arial"/>
              <a:buNone/>
            </a:pPr>
            <a:r>
              <a:rPr lang="nl-NL" sz="1200" dirty="0">
                <a:solidFill>
                  <a:schemeClr val="dk1"/>
                </a:solidFill>
                <a:highlight>
                  <a:srgbClr val="FFFF00"/>
                </a:highlight>
                <a:latin typeface="+mj-lt"/>
              </a:rPr>
              <a:t>Vice President Maledives Red Crescent - Aisha Niyaz - Vice President, Governing Board- ideas how that can work in Maldives - give her the floor. </a:t>
            </a:r>
            <a:endParaRPr sz="1200" dirty="0">
              <a:solidFill>
                <a:schemeClr val="dk1"/>
              </a:solidFill>
              <a:highlight>
                <a:srgbClr val="FFFF00"/>
              </a:highlight>
              <a:latin typeface="+mj-lt"/>
            </a:endParaRPr>
          </a:p>
          <a:p>
            <a:pPr marL="457200" lvl="0" indent="-228600" algn="l" rtl="0">
              <a:lnSpc>
                <a:spcPct val="100000"/>
              </a:lnSpc>
              <a:spcBef>
                <a:spcPts val="0"/>
              </a:spcBef>
              <a:spcAft>
                <a:spcPts val="0"/>
              </a:spcAft>
              <a:buClr>
                <a:schemeClr val="dk1"/>
              </a:buClr>
              <a:buSzPts val="1400"/>
              <a:buFont typeface="Arial"/>
              <a:buNone/>
            </a:pPr>
            <a:r>
              <a:rPr lang="nl-NL" sz="1200" dirty="0">
                <a:solidFill>
                  <a:schemeClr val="dk1"/>
                </a:solidFill>
                <a:highlight>
                  <a:srgbClr val="FFFF00"/>
                </a:highlight>
                <a:latin typeface="+mj-lt"/>
              </a:rPr>
              <a:t>Who believes they have really great examples already in the room or really good plans.</a:t>
            </a:r>
            <a:endParaRPr sz="1200" dirty="0">
              <a:solidFill>
                <a:schemeClr val="dk1"/>
              </a:solidFill>
              <a:highlight>
                <a:srgbClr val="FFFF00"/>
              </a:highlight>
              <a:latin typeface="+mj-lt"/>
            </a:endParaRPr>
          </a:p>
          <a:p>
            <a:pPr marL="457200" lvl="0" indent="-228600" algn="l" rtl="0">
              <a:lnSpc>
                <a:spcPct val="100000"/>
              </a:lnSpc>
              <a:spcBef>
                <a:spcPts val="0"/>
              </a:spcBef>
              <a:spcAft>
                <a:spcPts val="0"/>
              </a:spcAft>
              <a:buClr>
                <a:schemeClr val="dk1"/>
              </a:buClr>
              <a:buSzPts val="1400"/>
              <a:buFont typeface="Arial"/>
              <a:buNone/>
            </a:pPr>
            <a:endParaRPr sz="1200" dirty="0">
              <a:solidFill>
                <a:schemeClr val="dk1"/>
              </a:solidFill>
              <a:highlight>
                <a:srgbClr val="FFFF00"/>
              </a:highlight>
              <a:latin typeface="+mj-lt"/>
            </a:endParaRPr>
          </a:p>
          <a:p>
            <a:pPr marL="457200" lvl="0" indent="-228600" algn="l" rtl="0">
              <a:lnSpc>
                <a:spcPct val="100000"/>
              </a:lnSpc>
              <a:spcBef>
                <a:spcPts val="0"/>
              </a:spcBef>
              <a:spcAft>
                <a:spcPts val="0"/>
              </a:spcAft>
              <a:buClr>
                <a:schemeClr val="dk1"/>
              </a:buClr>
              <a:buSzPts val="1400"/>
              <a:buFont typeface="Arial"/>
              <a:buNone/>
            </a:pPr>
            <a:r>
              <a:rPr lang="nl-NL" sz="1200" dirty="0">
                <a:solidFill>
                  <a:schemeClr val="dk1"/>
                </a:solidFill>
                <a:highlight>
                  <a:srgbClr val="FFFF00"/>
                </a:highlight>
                <a:latin typeface="+mj-lt"/>
              </a:rPr>
              <a:t>There are many risks that any given community may face and these risks may be different from one community to a next. </a:t>
            </a:r>
            <a:endParaRPr sz="1200" dirty="0">
              <a:solidFill>
                <a:schemeClr val="dk1"/>
              </a:solidFill>
              <a:highlight>
                <a:srgbClr val="FFFF00"/>
              </a:highlight>
              <a:latin typeface="+mj-lt"/>
            </a:endParaRPr>
          </a:p>
          <a:p>
            <a:pPr marL="457200" lvl="0" indent="-228600" algn="l" rtl="0">
              <a:lnSpc>
                <a:spcPct val="100000"/>
              </a:lnSpc>
              <a:spcBef>
                <a:spcPts val="0"/>
              </a:spcBef>
              <a:spcAft>
                <a:spcPts val="0"/>
              </a:spcAft>
              <a:buClr>
                <a:schemeClr val="dk1"/>
              </a:buClr>
              <a:buSzPts val="1400"/>
              <a:buFont typeface="Arial"/>
              <a:buNone/>
            </a:pPr>
            <a:endParaRPr sz="1200" dirty="0">
              <a:solidFill>
                <a:schemeClr val="dk1"/>
              </a:solidFill>
              <a:highlight>
                <a:srgbClr val="FFFF00"/>
              </a:highlight>
              <a:latin typeface="+mj-lt"/>
            </a:endParaRPr>
          </a:p>
          <a:p>
            <a:pPr marL="457200" lvl="0" indent="-228600" algn="l" rtl="0">
              <a:lnSpc>
                <a:spcPct val="100000"/>
              </a:lnSpc>
              <a:spcBef>
                <a:spcPts val="0"/>
              </a:spcBef>
              <a:spcAft>
                <a:spcPts val="0"/>
              </a:spcAft>
              <a:buClr>
                <a:schemeClr val="dk1"/>
              </a:buClr>
              <a:buSzPts val="1400"/>
              <a:buFont typeface="Arial"/>
              <a:buNone/>
            </a:pPr>
            <a:r>
              <a:rPr lang="nl-NL" sz="1200" dirty="0">
                <a:solidFill>
                  <a:schemeClr val="dk1"/>
                </a:solidFill>
                <a:highlight>
                  <a:srgbClr val="FFFF00"/>
                </a:highlight>
                <a:latin typeface="+mj-lt"/>
              </a:rPr>
              <a:t>They could be related to health, land tenure, agriculture or livelihoods. </a:t>
            </a:r>
            <a:endParaRPr sz="1200" dirty="0">
              <a:solidFill>
                <a:schemeClr val="dk1"/>
              </a:solidFill>
              <a:highlight>
                <a:srgbClr val="FFFF00"/>
              </a:highlight>
              <a:latin typeface="+mj-lt"/>
            </a:endParaRPr>
          </a:p>
          <a:p>
            <a:pPr marL="457200" lvl="0" indent="-228600" algn="l" rtl="0">
              <a:lnSpc>
                <a:spcPct val="100000"/>
              </a:lnSpc>
              <a:spcBef>
                <a:spcPts val="0"/>
              </a:spcBef>
              <a:spcAft>
                <a:spcPts val="0"/>
              </a:spcAft>
              <a:buSzPts val="1400"/>
              <a:buNone/>
            </a:pPr>
            <a:r>
              <a:rPr lang="nl-NL" sz="1200" dirty="0">
                <a:solidFill>
                  <a:schemeClr val="dk1"/>
                </a:solidFill>
                <a:highlight>
                  <a:srgbClr val="FFFF00"/>
                </a:highlight>
                <a:latin typeface="+mj-lt"/>
              </a:rPr>
              <a:t>→ Keep this?</a:t>
            </a:r>
            <a:endParaRPr sz="1200" dirty="0">
              <a:solidFill>
                <a:schemeClr val="dk1"/>
              </a:solidFill>
              <a:highlight>
                <a:srgbClr val="FFFF00"/>
              </a:highlight>
              <a:latin typeface="+mj-lt"/>
            </a:endParaRPr>
          </a:p>
          <a:p>
            <a:pPr marL="457200" lvl="0" indent="-228600" algn="l" rtl="0">
              <a:lnSpc>
                <a:spcPct val="100000"/>
              </a:lnSpc>
              <a:spcBef>
                <a:spcPts val="0"/>
              </a:spcBef>
              <a:spcAft>
                <a:spcPts val="0"/>
              </a:spcAft>
              <a:buSzPts val="1400"/>
              <a:buNone/>
            </a:pPr>
            <a:endParaRPr sz="1200" dirty="0">
              <a:solidFill>
                <a:schemeClr val="dk1"/>
              </a:solidFill>
              <a:latin typeface="+mj-lt"/>
            </a:endParaRPr>
          </a:p>
          <a:p>
            <a:pPr marL="457200" lvl="0" indent="-228600" algn="l" rtl="0">
              <a:lnSpc>
                <a:spcPct val="100000"/>
              </a:lnSpc>
              <a:spcBef>
                <a:spcPts val="0"/>
              </a:spcBef>
              <a:spcAft>
                <a:spcPts val="0"/>
              </a:spcAft>
              <a:buSzPts val="1400"/>
              <a:buNone/>
            </a:pPr>
            <a:r>
              <a:rPr lang="nl-NL" sz="1200" dirty="0">
                <a:solidFill>
                  <a:schemeClr val="dk1"/>
                </a:solidFill>
                <a:latin typeface="+mj-lt"/>
              </a:rPr>
              <a:t>Additional information for the moderator </a:t>
            </a:r>
            <a:endParaRPr sz="1200" dirty="0">
              <a:solidFill>
                <a:schemeClr val="dk1"/>
              </a:solidFill>
              <a:latin typeface="+mj-lt"/>
            </a:endParaRPr>
          </a:p>
          <a:p>
            <a:pPr marL="457200" lvl="0" indent="-228600" algn="l" rtl="0">
              <a:lnSpc>
                <a:spcPct val="100000"/>
              </a:lnSpc>
              <a:spcBef>
                <a:spcPts val="0"/>
              </a:spcBef>
              <a:spcAft>
                <a:spcPts val="0"/>
              </a:spcAft>
              <a:buSzPts val="1400"/>
              <a:buNone/>
            </a:pPr>
            <a:endParaRPr sz="1200" dirty="0">
              <a:solidFill>
                <a:schemeClr val="dk1"/>
              </a:solidFill>
              <a:latin typeface="+mj-lt"/>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highlight>
                  <a:srgbClr val="FFFF00"/>
                </a:highlight>
                <a:latin typeface="+mj-lt"/>
              </a:rPr>
              <a:t>"Climate-smart" is a term that was first used for agricultural programs to achieve 3 main objectives: "sustainably increasing agricultural productivity and incomes; adapting and building resilience to climate change; and reducing and/or removing greenhouse gas emissions, where possible" (</a:t>
            </a:r>
            <a:r>
              <a:rPr lang="nl-NL" sz="1200" u="sng" dirty="0">
                <a:solidFill>
                  <a:schemeClr val="hlink"/>
                </a:solidFill>
                <a:highlight>
                  <a:srgbClr val="FFFF00"/>
                </a:highlight>
                <a:latin typeface="+mj-lt"/>
                <a:hlinkClick r:id="rId3"/>
              </a:rPr>
              <a:t>FAO</a:t>
            </a:r>
            <a:r>
              <a:rPr lang="nl-NL" sz="1200" dirty="0">
                <a:solidFill>
                  <a:schemeClr val="dk1"/>
                </a:solidFill>
                <a:highlight>
                  <a:srgbClr val="FFFF00"/>
                </a:highlight>
                <a:latin typeface="+mj-lt"/>
              </a:rPr>
              <a:t>)</a:t>
            </a:r>
            <a:endParaRPr sz="1200" dirty="0">
              <a:solidFill>
                <a:schemeClr val="dk1"/>
              </a:solidFill>
              <a:highlight>
                <a:srgbClr val="FFFF00"/>
              </a:highlight>
              <a:latin typeface="+mj-lt"/>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highlight>
                  <a:srgbClr val="FFFF00"/>
                </a:highlight>
                <a:latin typeface="+mj-lt"/>
              </a:rPr>
              <a:t>When it comes to the Health &amp; WaSH sectors, it refers to interventions or facilities that are both climate-resilient and low-carbone (address both adaptation and mitigation) (World Bank)</a:t>
            </a:r>
            <a:endParaRPr sz="1200" dirty="0">
              <a:solidFill>
                <a:schemeClr val="dk1"/>
              </a:solidFill>
              <a:highlight>
                <a:srgbClr val="FFFF00"/>
              </a:highlight>
              <a:latin typeface="+mj-lt"/>
            </a:endParaRPr>
          </a:p>
          <a:p>
            <a:pPr marL="0" lvl="0" indent="0" algn="l" rtl="0">
              <a:lnSpc>
                <a:spcPct val="100000"/>
              </a:lnSpc>
              <a:spcBef>
                <a:spcPts val="0"/>
              </a:spcBef>
              <a:spcAft>
                <a:spcPts val="0"/>
              </a:spcAft>
              <a:buSzPts val="1400"/>
              <a:buNone/>
            </a:pPr>
            <a:r>
              <a:rPr lang="nl-NL" sz="1200" dirty="0">
                <a:solidFill>
                  <a:schemeClr val="dk1"/>
                </a:solidFill>
                <a:highlight>
                  <a:srgbClr val="FFFF00"/>
                </a:highlight>
                <a:latin typeface="+mj-lt"/>
              </a:rPr>
              <a:t>→ That definition is different from the one use by the Climate Centre: do climate-smart interventions within the RC/RC movement also have a mitigation component?</a:t>
            </a:r>
            <a:endParaRPr sz="1200" dirty="0">
              <a:solidFill>
                <a:schemeClr val="dk1"/>
              </a:solidFill>
              <a:highlight>
                <a:srgbClr val="FFFF00"/>
              </a:highlight>
              <a:latin typeface="+mj-lt"/>
            </a:endParaRPr>
          </a:p>
          <a:p>
            <a:pPr marL="457200" lvl="0" indent="-228600" algn="l" rtl="0">
              <a:lnSpc>
                <a:spcPct val="100000"/>
              </a:lnSpc>
              <a:spcBef>
                <a:spcPts val="0"/>
              </a:spcBef>
              <a:spcAft>
                <a:spcPts val="0"/>
              </a:spcAft>
              <a:buSzPts val="1400"/>
              <a:buNone/>
            </a:pPr>
            <a:endParaRPr sz="1200" dirty="0">
              <a:solidFill>
                <a:schemeClr val="dk1"/>
              </a:solidFill>
              <a:latin typeface="+mj-lt"/>
            </a:endParaRPr>
          </a:p>
          <a:p>
            <a:pPr marL="457200" lvl="0" indent="-228600" algn="l" rtl="0">
              <a:lnSpc>
                <a:spcPct val="100000"/>
              </a:lnSpc>
              <a:spcBef>
                <a:spcPts val="0"/>
              </a:spcBef>
              <a:spcAft>
                <a:spcPts val="0"/>
              </a:spcAft>
              <a:buSzPts val="1400"/>
              <a:buNone/>
            </a:pPr>
            <a:endParaRPr sz="1200" dirty="0">
              <a:solidFill>
                <a:schemeClr val="dk1"/>
              </a:solidFill>
              <a:latin typeface="+mj-lt"/>
            </a:endParaRPr>
          </a:p>
          <a:p>
            <a:pPr marL="457200" lvl="0" indent="-228600" algn="l" rtl="0">
              <a:lnSpc>
                <a:spcPct val="100000"/>
              </a:lnSpc>
              <a:spcBef>
                <a:spcPts val="0"/>
              </a:spcBef>
              <a:spcAft>
                <a:spcPts val="0"/>
              </a:spcAft>
              <a:buSzPts val="1400"/>
              <a:buNone/>
            </a:pPr>
            <a:endParaRPr sz="1200" dirty="0">
              <a:latin typeface="+mj-lt"/>
            </a:endParaRPr>
          </a:p>
          <a:p>
            <a:pPr marL="457200" marR="0" lvl="0" indent="-228600" algn="l" rtl="0">
              <a:lnSpc>
                <a:spcPct val="100000"/>
              </a:lnSpc>
              <a:spcBef>
                <a:spcPts val="0"/>
              </a:spcBef>
              <a:spcAft>
                <a:spcPts val="0"/>
              </a:spcAft>
              <a:buSzPts val="1400"/>
              <a:buNone/>
            </a:pPr>
            <a:endParaRPr sz="1200" dirty="0">
              <a:latin typeface="+mj-lt"/>
            </a:endParaRPr>
          </a:p>
        </p:txBody>
      </p:sp>
      <p:sp>
        <p:nvSpPr>
          <p:cNvPr id="319" name="Google Shape;319;p27: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6" name="Google Shape;326;p28:notes"/>
          <p:cNvSpPr txBox="1">
            <a:spLocks noGrp="1"/>
          </p:cNvSpPr>
          <p:nvPr>
            <p:ph type="body" idx="1"/>
          </p:nvPr>
        </p:nvSpPr>
        <p:spPr>
          <a:xfrm>
            <a:off x="987268" y="15120713"/>
            <a:ext cx="7898100" cy="14324700"/>
          </a:xfrm>
          <a:prstGeom prst="rect">
            <a:avLst/>
          </a:prstGeom>
          <a:noFill/>
          <a:ln>
            <a:noFill/>
          </a:ln>
        </p:spPr>
        <p:txBody>
          <a:bodyPr spcFirstLastPara="1" wrap="square" lIns="172975" tIns="86450" rIns="172975" bIns="86450" anchor="t" anchorCtr="0">
            <a:noAutofit/>
          </a:bodyPr>
          <a:lstStyle/>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Key talking points: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b="1" dirty="0">
                <a:solidFill>
                  <a:schemeClr val="dk1"/>
                </a:solidFill>
              </a:rPr>
              <a:t>“Water can help fight climate change. There are sustainable, affordable and scalable water and sanitation solutions.”</a:t>
            </a:r>
            <a:endParaRPr dirty="0"/>
          </a:p>
          <a:p>
            <a:pPr marL="0" lvl="0" indent="0" algn="l" rtl="0">
              <a:lnSpc>
                <a:spcPct val="115000"/>
              </a:lnSpc>
              <a:spcBef>
                <a:spcPts val="0"/>
              </a:spcBef>
              <a:spcAft>
                <a:spcPts val="0"/>
              </a:spcAft>
              <a:buClr>
                <a:schemeClr val="dk1"/>
              </a:buClr>
              <a:buSzPts val="1100"/>
              <a:buFont typeface="Arial"/>
              <a:buNone/>
            </a:pPr>
            <a:r>
              <a:rPr lang="nl-NL" sz="1200" b="0" dirty="0">
                <a:solidFill>
                  <a:schemeClr val="dk1"/>
                </a:solidFill>
              </a:rPr>
              <a:t>Here are some examples of climate-smart WASH interventions</a:t>
            </a:r>
            <a:endParaRPr sz="1200" b="0" dirty="0">
              <a:solidFill>
                <a:schemeClr val="dk1"/>
              </a:solidFill>
            </a:endParaRPr>
          </a:p>
          <a:p>
            <a:pPr marL="457200" marR="0" lvl="0" indent="-304800" algn="l" rtl="0">
              <a:lnSpc>
                <a:spcPct val="115000"/>
              </a:lnSpc>
              <a:spcBef>
                <a:spcPts val="0"/>
              </a:spcBef>
              <a:spcAft>
                <a:spcPts val="0"/>
              </a:spcAft>
              <a:buClr>
                <a:schemeClr val="dk1"/>
              </a:buClr>
              <a:buSzPts val="1200"/>
              <a:buFont typeface="Arial"/>
              <a:buChar char="-"/>
            </a:pPr>
            <a:r>
              <a:rPr lang="nl-NL" sz="1200" b="1" dirty="0">
                <a:solidFill>
                  <a:schemeClr val="dk1"/>
                </a:solidFill>
              </a:rPr>
              <a:t>Harvesting rainwater. </a:t>
            </a:r>
            <a:r>
              <a:rPr lang="nl-NL" sz="1200" dirty="0">
                <a:solidFill>
                  <a:schemeClr val="dk1"/>
                </a:solidFill>
              </a:rPr>
              <a:t>Rainwater capture is particularly useful in regions with uneven rainfall distribution to build resilience to shocks and ensure supplies for dry periods. Particularly effective in areas where water sources are unreliable or not available. Can be collected through rooftops to provide households with water to drink or use for irrigation purposes. It also reduced the time spent fetching water which can be spent on education, social activities or otherwise.</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nl-NL" sz="1200" b="1" dirty="0">
                <a:solidFill>
                  <a:schemeClr val="dk1"/>
                </a:solidFill>
              </a:rPr>
              <a:t>Reusing wastewater</a:t>
            </a:r>
            <a:r>
              <a:rPr lang="nl-NL" sz="1200" dirty="0">
                <a:solidFill>
                  <a:schemeClr val="dk1"/>
                </a:solidFill>
              </a:rPr>
              <a:t>. Unconventional water resources, such as regulated treated wastewater, can be used for irrigation and industrial and municipal purposes.</a:t>
            </a:r>
          </a:p>
          <a:p>
            <a:pPr marL="457200" lvl="0" indent="-304800" algn="l" rtl="0">
              <a:lnSpc>
                <a:spcPct val="115000"/>
              </a:lnSpc>
              <a:spcBef>
                <a:spcPts val="0"/>
              </a:spcBef>
              <a:spcAft>
                <a:spcPts val="0"/>
              </a:spcAft>
              <a:buClr>
                <a:schemeClr val="dk1"/>
              </a:buClr>
              <a:buSzPts val="1200"/>
              <a:buChar char="-"/>
            </a:pPr>
            <a:r>
              <a:rPr lang="en-GB" sz="1200" b="1" dirty="0">
                <a:solidFill>
                  <a:schemeClr val="dk1"/>
                </a:solidFill>
              </a:rPr>
              <a:t>Promote underground storage</a:t>
            </a:r>
            <a:r>
              <a:rPr lang="en-GB" sz="1200" b="0" dirty="0">
                <a:solidFill>
                  <a:schemeClr val="dk1"/>
                </a:solidFill>
              </a:rPr>
              <a:t> to minimize loss of water supply from excessive evaporation.- for households and also for community water supplies</a:t>
            </a:r>
            <a:r>
              <a:rPr lang="en-GB" sz="1200" b="1" dirty="0">
                <a:solidFill>
                  <a:schemeClr val="dk1"/>
                </a:solidFill>
              </a:rPr>
              <a:t>.  </a:t>
            </a:r>
            <a:endParaRPr lang="en-GB" sz="1200" dirty="0"/>
          </a:p>
          <a:p>
            <a:pPr marL="457200" marR="0" lvl="0" indent="-304800" algn="l" rtl="0">
              <a:lnSpc>
                <a:spcPct val="115000"/>
              </a:lnSpc>
              <a:spcBef>
                <a:spcPts val="0"/>
              </a:spcBef>
              <a:spcAft>
                <a:spcPts val="0"/>
              </a:spcAft>
              <a:buClr>
                <a:schemeClr val="dk1"/>
              </a:buClr>
              <a:buSzPts val="1200"/>
              <a:buFont typeface="Arial"/>
              <a:buChar char="-"/>
            </a:pPr>
            <a:r>
              <a:rPr lang="en-GB" sz="1200" b="1" i="0" u="none" strike="noStrike" cap="none" dirty="0">
                <a:solidFill>
                  <a:srgbClr val="000000"/>
                </a:solidFill>
                <a:latin typeface="Arial"/>
                <a:ea typeface="Arial"/>
                <a:cs typeface="Arial"/>
                <a:sym typeface="Arial"/>
              </a:rPr>
              <a:t>Protect investment in ground water </a:t>
            </a:r>
            <a:r>
              <a:rPr lang="en-GB" sz="1200" b="0" i="0" u="none" strike="noStrike" cap="none" dirty="0">
                <a:solidFill>
                  <a:srgbClr val="000000"/>
                </a:solidFill>
                <a:latin typeface="Arial"/>
                <a:ea typeface="Arial"/>
                <a:cs typeface="Arial"/>
                <a:sym typeface="Arial"/>
              </a:rPr>
              <a:t>by using tested ground water exploration methods. Invest in ground water monitoring to understand seasonal variations and to avoid long-term over-extraction.</a:t>
            </a:r>
          </a:p>
          <a:p>
            <a:pPr marL="457200" marR="0" lvl="0" indent="-304800" algn="l" rtl="0">
              <a:lnSpc>
                <a:spcPct val="115000"/>
              </a:lnSpc>
              <a:spcBef>
                <a:spcPts val="0"/>
              </a:spcBef>
              <a:spcAft>
                <a:spcPts val="0"/>
              </a:spcAft>
              <a:buClr>
                <a:schemeClr val="dk1"/>
              </a:buClr>
              <a:buSzPts val="1200"/>
              <a:buFont typeface="Arial"/>
              <a:buChar char="-"/>
            </a:pPr>
            <a:endParaRPr lang="en-GB" sz="1200" b="0" i="0" u="none" strike="noStrike" cap="none" dirty="0">
              <a:solidFill>
                <a:srgbClr val="000000"/>
              </a:solidFill>
              <a:latin typeface="Arial"/>
              <a:cs typeface="Arial"/>
              <a:sym typeface="Arial"/>
            </a:endParaRPr>
          </a:p>
          <a:p>
            <a:pPr marL="152400" marR="0" lvl="0" indent="0" algn="l" rtl="0">
              <a:lnSpc>
                <a:spcPct val="115000"/>
              </a:lnSpc>
              <a:spcBef>
                <a:spcPts val="0"/>
              </a:spcBef>
              <a:spcAft>
                <a:spcPts val="0"/>
              </a:spcAft>
              <a:buClr>
                <a:schemeClr val="dk1"/>
              </a:buClr>
              <a:buSzPts val="1200"/>
              <a:buFont typeface="Arial"/>
              <a:buNone/>
            </a:pPr>
            <a:r>
              <a:rPr lang="nl-NL" sz="1200" dirty="0">
                <a:solidFill>
                  <a:schemeClr val="dk1"/>
                </a:solidFill>
              </a:rPr>
              <a:t>Those interventions are “no regret” solutions, meaning that they have benefit regardless of whether certain predicted climate change impacts are realized. These measures may not necessarily be targeted at a specific hazard, but help to increase resilience to shocks at large – for instance by strengthening community livelihoods and capacities.</a:t>
            </a:r>
            <a:endParaRPr sz="1200" dirty="0">
              <a:solidFill>
                <a:schemeClr val="dk1"/>
              </a:solidFill>
            </a:endParaRPr>
          </a:p>
          <a:p>
            <a:pPr marL="0" lvl="0" indent="0" algn="l" rtl="0">
              <a:lnSpc>
                <a:spcPct val="115000"/>
              </a:lnSpc>
              <a:spcBef>
                <a:spcPts val="0"/>
              </a:spcBef>
              <a:spcAft>
                <a:spcPts val="0"/>
              </a:spcAft>
              <a:buSzPts val="1400"/>
              <a:buNone/>
            </a:pPr>
            <a:endParaRPr sz="1200" dirty="0">
              <a:solidFill>
                <a:schemeClr val="dk1"/>
              </a:solidFill>
            </a:endParaRPr>
          </a:p>
          <a:p>
            <a:pPr marL="0" lvl="0" indent="0" algn="l" rtl="0">
              <a:lnSpc>
                <a:spcPct val="115000"/>
              </a:lnSpc>
              <a:spcBef>
                <a:spcPts val="0"/>
              </a:spcBef>
              <a:spcAft>
                <a:spcPts val="0"/>
              </a:spcAft>
              <a:buSzPts val="1400"/>
              <a:buNone/>
            </a:pPr>
            <a:r>
              <a:rPr lang="nl-NL" sz="1200" dirty="0">
                <a:solidFill>
                  <a:schemeClr val="dk1"/>
                </a:solidFill>
              </a:rPr>
              <a:t>Rainwater harvesting in Cambodia: </a:t>
            </a:r>
            <a:r>
              <a:rPr lang="nl-NL" sz="1200" u="sng" dirty="0">
                <a:solidFill>
                  <a:schemeClr val="hlink"/>
                </a:solidFill>
                <a:hlinkClick r:id="rId3"/>
              </a:rPr>
              <a:t>https://www.ifrc.org/en/news-and-media/news-stories/asia-pacific/cambodia/a-gift-from-the-skies-rainwater-harvesting-in-rural-cambodia/?print=true</a:t>
            </a:r>
            <a:endParaRPr sz="1200" dirty="0">
              <a:solidFill>
                <a:schemeClr val="dk1"/>
              </a:solidFill>
            </a:endParaRPr>
          </a:p>
          <a:p>
            <a:pPr marL="0" lvl="0" indent="0" algn="l" rtl="0">
              <a:lnSpc>
                <a:spcPct val="115000"/>
              </a:lnSpc>
              <a:spcBef>
                <a:spcPts val="0"/>
              </a:spcBef>
              <a:spcAft>
                <a:spcPts val="0"/>
              </a:spcAft>
              <a:buSzPts val="1400"/>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 </a:t>
            </a:r>
            <a:endParaRPr sz="1200" dirty="0">
              <a:solidFill>
                <a:schemeClr val="dk1"/>
              </a:solidFill>
            </a:endParaRPr>
          </a:p>
          <a:p>
            <a:pPr marL="457200" marR="0" lvl="0" indent="-228600" algn="l" rtl="0">
              <a:lnSpc>
                <a:spcPct val="100000"/>
              </a:lnSpc>
              <a:spcBef>
                <a:spcPts val="0"/>
              </a:spcBef>
              <a:spcAft>
                <a:spcPts val="0"/>
              </a:spcAft>
              <a:buClr>
                <a:srgbClr val="000000"/>
              </a:buClr>
              <a:buSzPts val="1400"/>
              <a:buFont typeface="Arial"/>
              <a:buNone/>
            </a:pPr>
            <a:endParaRPr sz="1200" dirty="0"/>
          </a:p>
        </p:txBody>
      </p:sp>
      <p:sp>
        <p:nvSpPr>
          <p:cNvPr id="327" name="Google Shape;327;p28:notes"/>
          <p:cNvSpPr txBox="1">
            <a:spLocks noGrp="1"/>
          </p:cNvSpPr>
          <p:nvPr>
            <p:ph type="sldNum" idx="12"/>
          </p:nvPr>
        </p:nvSpPr>
        <p:spPr>
          <a:xfrm>
            <a:off x="5592223" y="30235894"/>
            <a:ext cx="4278000" cy="1591500"/>
          </a:xfrm>
          <a:prstGeom prst="rect">
            <a:avLst/>
          </a:prstGeom>
          <a:noFill/>
          <a:ln>
            <a:noFill/>
          </a:ln>
        </p:spPr>
        <p:txBody>
          <a:bodyPr spcFirstLastPara="1" wrap="square" lIns="172975" tIns="86450" rIns="172975" bIns="86450" anchor="b" anchorCtr="0">
            <a:noAutofit/>
          </a:bodyPr>
          <a:lstStyle/>
          <a:p>
            <a:pPr marL="0" marR="0" lvl="0" indent="0" algn="r" rtl="0">
              <a:lnSpc>
                <a:spcPct val="100000"/>
              </a:lnSpc>
              <a:spcBef>
                <a:spcPts val="0"/>
              </a:spcBef>
              <a:spcAft>
                <a:spcPts val="0"/>
              </a:spcAft>
              <a:buClr>
                <a:srgbClr val="000000"/>
              </a:buClr>
              <a:buSzPts val="2300"/>
              <a:buFont typeface="Arial"/>
              <a:buNone/>
            </a:pPr>
            <a:fld id="{00000000-1234-1234-1234-123412341234}" type="slidenum">
              <a:rPr lang="nl-NL" sz="23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0: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0" name="Google Shape;350;p30:notes"/>
          <p:cNvSpPr txBox="1">
            <a:spLocks noGrp="1"/>
          </p:cNvSpPr>
          <p:nvPr>
            <p:ph type="body" idx="1"/>
          </p:nvPr>
        </p:nvSpPr>
        <p:spPr>
          <a:xfrm>
            <a:off x="987268" y="15120713"/>
            <a:ext cx="7898100" cy="14324700"/>
          </a:xfrm>
          <a:prstGeom prst="rect">
            <a:avLst/>
          </a:prstGeom>
          <a:noFill/>
          <a:ln>
            <a:noFill/>
          </a:ln>
        </p:spPr>
        <p:txBody>
          <a:bodyPr spcFirstLastPara="1" wrap="square" lIns="172975" tIns="86450" rIns="172975" bIns="8645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nl-NL" sz="1200" b="0" dirty="0">
                <a:solidFill>
                  <a:schemeClr val="dk1"/>
                </a:solidFill>
              </a:rPr>
              <a:t>More examples of climate-smart sanitaiton interventions</a:t>
            </a:r>
            <a:endParaRPr sz="1200" b="0" i="0" u="none" strike="noStrike" cap="none" dirty="0">
              <a:solidFill>
                <a:schemeClr val="dk1"/>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Arial"/>
              <a:buChar char="-"/>
            </a:pPr>
            <a:r>
              <a:rPr lang="nl-NL" sz="1200" b="1" dirty="0"/>
              <a:t>Use local knowledge/ hydrological data </a:t>
            </a:r>
            <a:r>
              <a:rPr lang="nl-NL" sz="1200" dirty="0"/>
              <a:t>in sitting latrines /water supply services in close proximity to water bodies. </a:t>
            </a:r>
            <a:r>
              <a:rPr lang="nl-NL" sz="1800" b="0" i="0" u="none" strike="noStrike" cap="none" dirty="0">
                <a:solidFill>
                  <a:srgbClr val="000000"/>
                </a:solidFill>
                <a:latin typeface="Arial"/>
                <a:ea typeface="Arial"/>
                <a:cs typeface="Arial"/>
                <a:sym typeface="Arial"/>
              </a:rPr>
              <a:t>Have clear understanding of lateral and vertical ground water flows during locating of sanitation facilities such as latrines, soakaway pits.</a:t>
            </a:r>
            <a:endParaRPr dirty="0"/>
          </a:p>
          <a:p>
            <a:pPr marL="457200" marR="0" lvl="0" indent="-304800" algn="l" rtl="0">
              <a:lnSpc>
                <a:spcPct val="115000"/>
              </a:lnSpc>
              <a:spcBef>
                <a:spcPts val="0"/>
              </a:spcBef>
              <a:spcAft>
                <a:spcPts val="0"/>
              </a:spcAft>
              <a:buClr>
                <a:schemeClr val="dk1"/>
              </a:buClr>
              <a:buSzPts val="1200"/>
              <a:buFont typeface="Arial"/>
              <a:buChar char="-"/>
            </a:pPr>
            <a:r>
              <a:rPr lang="nl-NL" sz="1800" b="1" i="0" u="none" strike="noStrike" cap="none" dirty="0">
                <a:solidFill>
                  <a:srgbClr val="000000"/>
                </a:solidFill>
                <a:latin typeface="Arial"/>
                <a:ea typeface="Arial"/>
                <a:cs typeface="Arial"/>
                <a:sym typeface="Arial"/>
              </a:rPr>
              <a:t>Diversify technology </a:t>
            </a:r>
            <a:r>
              <a:rPr lang="nl-NL" sz="1800" b="0" i="0" u="none" strike="noStrike" cap="none" dirty="0">
                <a:solidFill>
                  <a:srgbClr val="000000"/>
                </a:solidFill>
                <a:latin typeface="Arial"/>
                <a:ea typeface="Arial"/>
                <a:cs typeface="Arial"/>
                <a:sym typeface="Arial"/>
              </a:rPr>
              <a:t>use such as ecological sanitation in areas prone to water logging. Latrines/sanitation facilities  in water logged conditions may require much higher investment per capita. Latrines/sanitation facilities  in water logged conditions may require much higher investment per capita. </a:t>
            </a:r>
            <a:r>
              <a:rPr lang="nl-NL" sz="1800" dirty="0">
                <a:solidFill>
                  <a:schemeClr val="dk1"/>
                </a:solidFill>
              </a:rPr>
              <a:t>Latrine adaptation: Pit latrines can be adapted to reduce their vulnerability to floods and rising groundwater (ex: latrines can be raised on mounds, or be emptied regularly). Cheap and basic option but not suitable in areas that are prone to constant flooding</a:t>
            </a:r>
            <a:endParaRPr sz="1800" b="0" i="0" u="none" strike="noStrike" cap="none" dirty="0">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Arial"/>
              <a:buChar char="-"/>
            </a:pPr>
            <a:r>
              <a:rPr lang="nl-NL" sz="1800" b="1" i="0" u="none" strike="noStrike" cap="none" dirty="0">
                <a:solidFill>
                  <a:srgbClr val="000000"/>
                </a:solidFill>
                <a:latin typeface="Arial"/>
                <a:ea typeface="Arial"/>
                <a:cs typeface="Arial"/>
                <a:sym typeface="Arial"/>
              </a:rPr>
              <a:t>Design storm and waste water sewers based on expected max flows</a:t>
            </a:r>
            <a:r>
              <a:rPr lang="nl-NL" sz="1800" b="0" i="0" u="none" strike="noStrike" cap="none" dirty="0">
                <a:solidFill>
                  <a:srgbClr val="000000"/>
                </a:solidFill>
                <a:latin typeface="Arial"/>
                <a:ea typeface="Arial"/>
                <a:cs typeface="Arial"/>
                <a:sym typeface="Arial"/>
              </a:rPr>
              <a:t> to ensure such infrastructure is protected against damage. It is to be noted that climate change is projected to cause more frequent and more extreme weather events, therefore maximum flows should not only be estimated based on historical data but also on future projections.</a:t>
            </a:r>
            <a:endParaRPr dirty="0"/>
          </a:p>
          <a:p>
            <a:pPr marL="457200" marR="0" lvl="0" indent="-228600" algn="l" rtl="0">
              <a:lnSpc>
                <a:spcPct val="115000"/>
              </a:lnSpc>
              <a:spcBef>
                <a:spcPts val="0"/>
              </a:spcBef>
              <a:spcAft>
                <a:spcPts val="0"/>
              </a:spcAft>
              <a:buClr>
                <a:schemeClr val="dk1"/>
              </a:buClr>
              <a:buSzPts val="1200"/>
              <a:buFont typeface="Arial"/>
              <a:buNone/>
            </a:pPr>
            <a:endParaRPr lang="da-DK" sz="1200" b="0" i="0" u="none" strike="noStrike" cap="none" dirty="0">
              <a:solidFill>
                <a:schemeClr val="dk1"/>
              </a:solidFill>
              <a:latin typeface="Arial"/>
              <a:ea typeface="Arial"/>
              <a:cs typeface="Arial"/>
              <a:sym typeface="Arial"/>
            </a:endParaRPr>
          </a:p>
          <a:p>
            <a:pPr marL="457200" marR="0" lvl="0" indent="-228600" algn="l" defTabSz="914400" rtl="0" eaLnBrk="1" fontAlgn="auto" latinLnBrk="0" hangingPunct="1">
              <a:lnSpc>
                <a:spcPct val="115000"/>
              </a:lnSpc>
              <a:spcBef>
                <a:spcPts val="0"/>
              </a:spcBef>
              <a:spcAft>
                <a:spcPts val="0"/>
              </a:spcAft>
              <a:buClr>
                <a:schemeClr val="dk1"/>
              </a:buClr>
              <a:buSzPts val="1200"/>
              <a:buFont typeface="Arial"/>
              <a:buNone/>
              <a:tabLst/>
              <a:defRPr/>
            </a:pPr>
            <a:r>
              <a:rPr lang="en-GB" sz="1800" u="sng" dirty="0">
                <a:solidFill>
                  <a:srgbClr val="0000FF"/>
                </a:solidFill>
                <a:effectLst/>
                <a:latin typeface="Arial" panose="020B0604020202020204" pitchFamily="34" charset="0"/>
                <a:ea typeface="Calibri" panose="020F0502020204030204" pitchFamily="34" charset="0"/>
                <a:hlinkClick r:id="rId3"/>
              </a:rPr>
              <a:t>https://www.gwp.org/globalassets/global/about-gwp/publications/unicef-gwp/gwp_unicef_linking_risk_with_response_brief.pdf</a:t>
            </a:r>
            <a:endParaRPr lang="en-GB" sz="1800" dirty="0">
              <a:effectLst/>
              <a:latin typeface="Times New Roman" panose="02020603050405020304" pitchFamily="18" charset="0"/>
              <a:ea typeface="Calibri" panose="020F0502020204030204" pitchFamily="34" charset="0"/>
            </a:endParaRPr>
          </a:p>
          <a:p>
            <a:pPr marL="457200" marR="0" lvl="0" indent="-228600" algn="l" rtl="0">
              <a:lnSpc>
                <a:spcPct val="115000"/>
              </a:lnSpc>
              <a:spcBef>
                <a:spcPts val="0"/>
              </a:spcBef>
              <a:spcAft>
                <a:spcPts val="0"/>
              </a:spcAft>
              <a:buClr>
                <a:schemeClr val="dk1"/>
              </a:buClr>
              <a:buSzPts val="1200"/>
              <a:buFont typeface="Arial"/>
              <a:buNone/>
            </a:pPr>
            <a:endParaRPr sz="1200" b="0" i="0" u="none" strike="noStrike" cap="none" dirty="0">
              <a:solidFill>
                <a:schemeClr val="dk1"/>
              </a:solidFill>
              <a:latin typeface="Arial"/>
              <a:ea typeface="Arial"/>
              <a:cs typeface="Arial"/>
              <a:sym typeface="Arial"/>
            </a:endParaRPr>
          </a:p>
          <a:p>
            <a:pPr marL="457200" marR="0" lvl="0" indent="-228600" algn="l" rtl="0">
              <a:lnSpc>
                <a:spcPct val="115000"/>
              </a:lnSpc>
              <a:spcBef>
                <a:spcPts val="0"/>
              </a:spcBef>
              <a:spcAft>
                <a:spcPts val="0"/>
              </a:spcAft>
              <a:buClr>
                <a:schemeClr val="dk1"/>
              </a:buClr>
              <a:buSzPts val="1200"/>
              <a:buFont typeface="Arial"/>
              <a:buNone/>
            </a:pPr>
            <a:endParaRPr sz="1200" b="0" i="0" u="none" strike="noStrike" cap="none" dirty="0">
              <a:solidFill>
                <a:schemeClr val="dk1"/>
              </a:solidFill>
              <a:latin typeface="Arial"/>
              <a:ea typeface="Arial"/>
              <a:cs typeface="Arial"/>
              <a:sym typeface="Arial"/>
            </a:endParaRPr>
          </a:p>
          <a:p>
            <a:pPr marL="152400" marR="0" lvl="0" indent="0" algn="l" rtl="0">
              <a:lnSpc>
                <a:spcPct val="115000"/>
              </a:lnSpc>
              <a:spcBef>
                <a:spcPts val="0"/>
              </a:spcBef>
              <a:spcAft>
                <a:spcPts val="0"/>
              </a:spcAft>
              <a:buClr>
                <a:schemeClr val="dk1"/>
              </a:buClr>
              <a:buSzPts val="1200"/>
              <a:buFont typeface="Arial"/>
              <a:buNone/>
            </a:pPr>
            <a:endParaRPr sz="1800" b="0" i="0" u="none" strike="noStrike" cap="none" dirty="0">
              <a:solidFill>
                <a:srgbClr val="000000"/>
              </a:solidFill>
              <a:latin typeface="Arial"/>
              <a:ea typeface="Arial"/>
              <a:cs typeface="Arial"/>
              <a:sym typeface="Arial"/>
            </a:endParaRPr>
          </a:p>
          <a:p>
            <a:pPr marL="152400" marR="0" lvl="0" indent="0" algn="l" rtl="0">
              <a:lnSpc>
                <a:spcPct val="115000"/>
              </a:lnSpc>
              <a:spcBef>
                <a:spcPts val="0"/>
              </a:spcBef>
              <a:spcAft>
                <a:spcPts val="0"/>
              </a:spcAft>
              <a:buClr>
                <a:schemeClr val="dk1"/>
              </a:buClr>
              <a:buSzPts val="1200"/>
              <a:buFont typeface="Arial"/>
              <a:buNone/>
            </a:pPr>
            <a:endParaRPr sz="1800" b="0" i="0" u="none" strike="noStrike" cap="none" dirty="0">
              <a:solidFill>
                <a:srgbClr val="000000"/>
              </a:solidFill>
              <a:latin typeface="Arial"/>
              <a:ea typeface="Arial"/>
              <a:cs typeface="Arial"/>
              <a:sym typeface="Arial"/>
            </a:endParaRPr>
          </a:p>
          <a:p>
            <a:pPr marL="457200" marR="0" lvl="0" indent="-228600" algn="l" rtl="0">
              <a:lnSpc>
                <a:spcPct val="115000"/>
              </a:lnSpc>
              <a:spcBef>
                <a:spcPts val="0"/>
              </a:spcBef>
              <a:spcAft>
                <a:spcPts val="0"/>
              </a:spcAft>
              <a:buClr>
                <a:schemeClr val="dk1"/>
              </a:buClr>
              <a:buSzPts val="1200"/>
              <a:buFont typeface="Arial"/>
              <a:buNone/>
            </a:pPr>
            <a:endParaRPr sz="1200" dirty="0"/>
          </a:p>
          <a:p>
            <a:pPr marL="457200" lvl="0" indent="-228600" algn="l" rtl="0">
              <a:lnSpc>
                <a:spcPct val="115000"/>
              </a:lnSpc>
              <a:spcBef>
                <a:spcPts val="0"/>
              </a:spcBef>
              <a:spcAft>
                <a:spcPts val="0"/>
              </a:spcAft>
              <a:buClr>
                <a:schemeClr val="dk1"/>
              </a:buClr>
              <a:buSzPts val="1200"/>
              <a:buNone/>
            </a:pPr>
            <a:endParaRPr sz="1200" b="1" dirty="0">
              <a:solidFill>
                <a:schemeClr val="dk1"/>
              </a:solidFill>
            </a:endParaRPr>
          </a:p>
          <a:p>
            <a:pPr marL="457200" marR="0" lvl="0" indent="-228600" algn="l" rtl="0">
              <a:lnSpc>
                <a:spcPct val="100000"/>
              </a:lnSpc>
              <a:spcBef>
                <a:spcPts val="0"/>
              </a:spcBef>
              <a:spcAft>
                <a:spcPts val="0"/>
              </a:spcAft>
              <a:buClr>
                <a:srgbClr val="000000"/>
              </a:buClr>
              <a:buSzPts val="1400"/>
              <a:buFont typeface="Arial"/>
              <a:buNone/>
            </a:pPr>
            <a:endParaRPr sz="1200" dirty="0"/>
          </a:p>
        </p:txBody>
      </p:sp>
      <p:sp>
        <p:nvSpPr>
          <p:cNvPr id="351" name="Google Shape;351;p30:notes"/>
          <p:cNvSpPr txBox="1">
            <a:spLocks noGrp="1"/>
          </p:cNvSpPr>
          <p:nvPr>
            <p:ph type="sldNum" idx="12"/>
          </p:nvPr>
        </p:nvSpPr>
        <p:spPr>
          <a:xfrm>
            <a:off x="5592223" y="30235894"/>
            <a:ext cx="4278000" cy="1591500"/>
          </a:xfrm>
          <a:prstGeom prst="rect">
            <a:avLst/>
          </a:prstGeom>
          <a:noFill/>
          <a:ln>
            <a:noFill/>
          </a:ln>
        </p:spPr>
        <p:txBody>
          <a:bodyPr spcFirstLastPara="1" wrap="square" lIns="172975" tIns="86450" rIns="172975" bIns="86450" anchor="b" anchorCtr="0">
            <a:noAutofit/>
          </a:bodyPr>
          <a:lstStyle/>
          <a:p>
            <a:pPr marL="0" marR="0" lvl="0" indent="0" algn="r" rtl="0">
              <a:lnSpc>
                <a:spcPct val="100000"/>
              </a:lnSpc>
              <a:spcBef>
                <a:spcPts val="0"/>
              </a:spcBef>
              <a:spcAft>
                <a:spcPts val="0"/>
              </a:spcAft>
              <a:buClr>
                <a:srgbClr val="000000"/>
              </a:buClr>
              <a:buSzPts val="2300"/>
              <a:buFont typeface="Arial"/>
              <a:buNone/>
            </a:pPr>
            <a:fld id="{00000000-1234-1234-1234-123412341234}" type="slidenum">
              <a:rPr lang="nl-NL" sz="23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7000bdbbf_0_0: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 name="Google Shape;63;ga7000bdbbf_0_0: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SzPts val="1400"/>
              <a:buNone/>
            </a:pPr>
            <a:r>
              <a:rPr lang="nl-NL" sz="1200" dirty="0"/>
              <a:t>Interaction: What do we see here? can anyone summarise the graphic? </a:t>
            </a:r>
            <a:endParaRPr dirty="0"/>
          </a:p>
          <a:p>
            <a:pPr marL="0" lvl="0" indent="0" algn="l" rtl="0">
              <a:lnSpc>
                <a:spcPct val="100000"/>
              </a:lnSpc>
              <a:spcBef>
                <a:spcPts val="0"/>
              </a:spcBef>
              <a:spcAft>
                <a:spcPts val="0"/>
              </a:spcAft>
              <a:buSzPts val="1400"/>
              <a:buNone/>
            </a:pPr>
            <a:endParaRPr lang="nl-NL" sz="1200" dirty="0"/>
          </a:p>
          <a:p>
            <a:pPr marL="0" lvl="0" indent="0" algn="l" rtl="0">
              <a:lnSpc>
                <a:spcPct val="100000"/>
              </a:lnSpc>
              <a:spcBef>
                <a:spcPts val="0"/>
              </a:spcBef>
              <a:spcAft>
                <a:spcPts val="0"/>
              </a:spcAft>
              <a:buSzPts val="1400"/>
              <a:buNone/>
            </a:pPr>
            <a:r>
              <a:rPr lang="nl-NL" sz="1200" dirty="0"/>
              <a:t>It is an illustration of the annual surface temperature anomaly based between 1951 and 2019, the blue color shows annual temperature below average, and the red color shows annual temperatures above average. </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100"/>
              <a:buNone/>
            </a:pPr>
            <a:endParaRPr sz="1200" dirty="0">
              <a:solidFill>
                <a:schemeClr val="dk1"/>
              </a:solidFill>
            </a:endParaRPr>
          </a:p>
          <a:p>
            <a:pPr marL="0" lvl="0" indent="0" algn="l" rtl="0">
              <a:lnSpc>
                <a:spcPct val="100000"/>
              </a:lnSpc>
              <a:spcBef>
                <a:spcPts val="0"/>
              </a:spcBef>
              <a:spcAft>
                <a:spcPts val="0"/>
              </a:spcAft>
              <a:buSzPts val="1100"/>
              <a:buNone/>
            </a:pPr>
            <a:r>
              <a:rPr lang="nl-NL" sz="1200" dirty="0">
                <a:solidFill>
                  <a:schemeClr val="dk1"/>
                </a:solidFill>
              </a:rPr>
              <a:t>Key talking points:</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One of the most vital indications of climate change is the steady increase in </a:t>
            </a:r>
            <a:r>
              <a:rPr lang="nl-NL" sz="1200" dirty="0"/>
              <a:t>average global temperature over the past century. </a:t>
            </a:r>
            <a:endParaRPr sz="1200" dirty="0"/>
          </a:p>
          <a:p>
            <a:pPr marL="457200" lvl="0" indent="-304800" algn="l" rtl="0">
              <a:lnSpc>
                <a:spcPct val="100000"/>
              </a:lnSpc>
              <a:spcBef>
                <a:spcPts val="0"/>
              </a:spcBef>
              <a:spcAft>
                <a:spcPts val="0"/>
              </a:spcAft>
              <a:buClr>
                <a:schemeClr val="dk1"/>
              </a:buClr>
              <a:buSzPts val="1200"/>
              <a:buChar char="-"/>
            </a:pPr>
            <a:r>
              <a:rPr lang="nl-NL" sz="1200" dirty="0"/>
              <a:t>The </a:t>
            </a:r>
            <a:r>
              <a:rPr lang="nl-NL" sz="1200" b="1" dirty="0"/>
              <a:t>animation</a:t>
            </a:r>
            <a:r>
              <a:rPr lang="nl-NL" sz="1200" dirty="0"/>
              <a:t> (from NASA) shows the 5-year mean temperature 1880-2017 – seen in relation to a “baseline" period 1951-1980.</a:t>
            </a:r>
            <a:endParaRPr sz="1200" dirty="0"/>
          </a:p>
          <a:p>
            <a:pPr marL="457200" lvl="0" indent="-304800" algn="l" rtl="0">
              <a:lnSpc>
                <a:spcPct val="100000"/>
              </a:lnSpc>
              <a:spcBef>
                <a:spcPts val="0"/>
              </a:spcBef>
              <a:spcAft>
                <a:spcPts val="0"/>
              </a:spcAft>
              <a:buSzPts val="1200"/>
              <a:buChar char="-"/>
            </a:pPr>
            <a:r>
              <a:rPr lang="nl-NL" sz="1200" dirty="0"/>
              <a:t>Out of the hottest years recorded globally, 9 occurred between 2010-20, with 2016 and 2020 holding the highest records ever.</a:t>
            </a:r>
            <a:endParaRPr sz="1200" dirty="0"/>
          </a:p>
          <a:p>
            <a:pPr marL="457200" lvl="0" indent="-304800" algn="l" rtl="0">
              <a:lnSpc>
                <a:spcPct val="100000"/>
              </a:lnSpc>
              <a:spcBef>
                <a:spcPts val="0"/>
              </a:spcBef>
              <a:spcAft>
                <a:spcPts val="0"/>
              </a:spcAft>
              <a:buSzPts val="1200"/>
              <a:buChar char="-"/>
            </a:pPr>
            <a:r>
              <a:rPr lang="nl-NL" sz="1200" dirty="0"/>
              <a:t>In 2020, 44th consecutive year that global temperature was above average </a:t>
            </a:r>
            <a:endParaRPr sz="1200" dirty="0"/>
          </a:p>
          <a:p>
            <a:pPr marL="457200" lvl="0" indent="-304800" algn="l" rtl="0">
              <a:lnSpc>
                <a:spcPct val="100000"/>
              </a:lnSpc>
              <a:spcBef>
                <a:spcPts val="0"/>
              </a:spcBef>
              <a:spcAft>
                <a:spcPts val="0"/>
              </a:spcAft>
              <a:buSzPts val="1200"/>
              <a:buChar char="-"/>
            </a:pPr>
            <a:r>
              <a:rPr lang="nl-NL" sz="1200" dirty="0"/>
              <a:t>It is important to know that climate change is a global issue, but it is experienced very differently at the local level. For more information please refer to the 1a. Science and Impacts </a:t>
            </a:r>
            <a:r>
              <a:rPr lang="nl-NL" sz="1200" dirty="0">
                <a:solidFill>
                  <a:schemeClr val="dk1"/>
                </a:solidFill>
              </a:rPr>
              <a:t>Presentation included in the CKT.</a:t>
            </a:r>
            <a:endParaRPr sz="1200" dirty="0"/>
          </a:p>
          <a:p>
            <a:pPr marL="457200" lvl="0" indent="-228600" algn="l" rtl="0">
              <a:lnSpc>
                <a:spcPct val="100000"/>
              </a:lnSpc>
              <a:spcBef>
                <a:spcPts val="0"/>
              </a:spcBef>
              <a:spcAft>
                <a:spcPts val="0"/>
              </a:spcAft>
              <a:buSzPts val="1400"/>
              <a:buNone/>
            </a:pPr>
            <a:endParaRPr sz="1200" dirty="0"/>
          </a:p>
          <a:p>
            <a:pPr marL="457200" lvl="0" indent="-228600" algn="l" rtl="0">
              <a:lnSpc>
                <a:spcPct val="100000"/>
              </a:lnSpc>
              <a:spcBef>
                <a:spcPts val="0"/>
              </a:spcBef>
              <a:spcAft>
                <a:spcPts val="0"/>
              </a:spcAft>
              <a:buSzPts val="1400"/>
              <a:buNone/>
            </a:pPr>
            <a:r>
              <a:rPr lang="nl-NL" sz="1200" dirty="0"/>
              <a:t>Last 11 hottest years: Data from NOAA/National Center for Environmental Information. Graphic from Climate Central.</a:t>
            </a:r>
            <a:endParaRPr sz="1200" dirty="0"/>
          </a:p>
        </p:txBody>
      </p:sp>
      <p:sp>
        <p:nvSpPr>
          <p:cNvPr id="64" name="Google Shape;64;ga7000bdbbf_0_0: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l" rtl="0">
              <a:lnSpc>
                <a:spcPct val="100000"/>
              </a:lnSpc>
              <a:spcBef>
                <a:spcPts val="0"/>
              </a:spcBef>
              <a:spcAft>
                <a:spcPts val="0"/>
              </a:spcAft>
              <a:buSzPts val="1400"/>
              <a:buNone/>
            </a:pPr>
            <a:fld id="{00000000-1234-1234-1234-123412341234}" type="slidenum">
              <a:rPr lang="nl-NL" sz="1400" b="0" i="0" u="none" strike="noStrike" cap="none">
                <a:solidFill>
                  <a:schemeClr val="dk1"/>
                </a:solidFill>
                <a:latin typeface="Arial"/>
                <a:ea typeface="Arial"/>
                <a:cs typeface="Arial"/>
                <a:sym typeface="Arial"/>
              </a:rPr>
              <a:t>3</a:t>
            </a:fld>
            <a:endParaRPr sz="14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1: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1" name="Google Shape;361;p31:notes"/>
          <p:cNvSpPr txBox="1">
            <a:spLocks noGrp="1"/>
          </p:cNvSpPr>
          <p:nvPr>
            <p:ph type="body" idx="1"/>
          </p:nvPr>
        </p:nvSpPr>
        <p:spPr>
          <a:xfrm>
            <a:off x="987268" y="15120713"/>
            <a:ext cx="7898100" cy="143247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rPr>
              <a:t>Construction of safe water and sanitation facilities train volunteers, Mali Red Cross staff,  government staff and  NGO coordinator based  on cholera hotspots in prevention and the setup of oral rehydration points (ORP), household filters , construction of safe water sources and sanitation facilities. </a:t>
            </a: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rPr>
              <a:t>Technical support to train 15 volunteers, 6 Mali Red Cross staff, 3 government staff and an NGO coordinator based in Koulikoro on cholera prevention and the setup of oral rehydration points (ORP). The training was followed by a cholera simulation to test roles, responsibilities and coordination mechanisms. Lessons learnt during the simulation will inform the revision of the Mali Red Cross contingency plan. Positive feedback was received from government partners and WHO who participated in the simulation and expressed interest in strengthening their relationship with the Mali Red Cross to prepare for and respond to outbreaks. </a:t>
            </a: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457200" marR="0" lvl="0" indent="-228600" algn="l" rtl="0">
              <a:lnSpc>
                <a:spcPct val="100000"/>
              </a:lnSpc>
              <a:spcBef>
                <a:spcPts val="0"/>
              </a:spcBef>
              <a:spcAft>
                <a:spcPts val="0"/>
              </a:spcAft>
              <a:buClr>
                <a:srgbClr val="000000"/>
              </a:buClr>
              <a:buSzPts val="1400"/>
              <a:buFont typeface="Arial"/>
              <a:buNone/>
            </a:pPr>
            <a:endParaRPr sz="1200" dirty="0"/>
          </a:p>
        </p:txBody>
      </p:sp>
      <p:sp>
        <p:nvSpPr>
          <p:cNvPr id="362" name="Google Shape;362;p31:notes"/>
          <p:cNvSpPr txBox="1">
            <a:spLocks noGrp="1"/>
          </p:cNvSpPr>
          <p:nvPr>
            <p:ph type="sldNum" idx="12"/>
          </p:nvPr>
        </p:nvSpPr>
        <p:spPr>
          <a:xfrm>
            <a:off x="5592223" y="30235894"/>
            <a:ext cx="4278000" cy="1591500"/>
          </a:xfrm>
          <a:prstGeom prst="rect">
            <a:avLst/>
          </a:prstGeom>
          <a:noFill/>
          <a:ln>
            <a:noFill/>
          </a:ln>
        </p:spPr>
        <p:txBody>
          <a:bodyPr spcFirstLastPara="1" wrap="square" lIns="172975" tIns="86450" rIns="172975" bIns="86450" anchor="b" anchorCtr="0">
            <a:noAutofit/>
          </a:bodyPr>
          <a:lstStyle/>
          <a:p>
            <a:pPr marL="0" marR="0" lvl="0" indent="0" algn="r" rtl="0">
              <a:lnSpc>
                <a:spcPct val="100000"/>
              </a:lnSpc>
              <a:spcBef>
                <a:spcPts val="0"/>
              </a:spcBef>
              <a:spcAft>
                <a:spcPts val="0"/>
              </a:spcAft>
              <a:buClr>
                <a:srgbClr val="000000"/>
              </a:buClr>
              <a:buSzPts val="2300"/>
              <a:buFont typeface="Arial"/>
              <a:buNone/>
            </a:pPr>
            <a:fld id="{00000000-1234-1234-1234-123412341234}" type="slidenum">
              <a:rPr lang="nl-NL" sz="23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2: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3" name="Google Shape;373;p32:notes"/>
          <p:cNvSpPr txBox="1">
            <a:spLocks noGrp="1"/>
          </p:cNvSpPr>
          <p:nvPr>
            <p:ph type="body" idx="1"/>
          </p:nvPr>
        </p:nvSpPr>
        <p:spPr>
          <a:xfrm>
            <a:off x="987268" y="15120713"/>
            <a:ext cx="7898100" cy="14324700"/>
          </a:xfrm>
          <a:prstGeom prst="rect">
            <a:avLst/>
          </a:prstGeom>
          <a:noFill/>
          <a:ln>
            <a:noFill/>
          </a:ln>
        </p:spPr>
        <p:txBody>
          <a:bodyPr spcFirstLastPara="1" wrap="square" lIns="172975" tIns="86450" rIns="172975" bIns="8645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200" dirty="0"/>
              <a:t>As part of the Community Epidemics Pandemic Preparedness Program (CP3 programme), the Indonesian Red Cross continues efforts to curb the spread of dengue fever in Tabanan Regency in Bali.</a:t>
            </a:r>
          </a:p>
          <a:p>
            <a:pPr marL="0" marR="0" lvl="0" indent="0" algn="l" rtl="0">
              <a:lnSpc>
                <a:spcPct val="100000"/>
              </a:lnSpc>
              <a:spcBef>
                <a:spcPts val="0"/>
              </a:spcBef>
              <a:spcAft>
                <a:spcPts val="0"/>
              </a:spcAft>
              <a:buClr>
                <a:srgbClr val="000000"/>
              </a:buClr>
              <a:buSzPts val="1400"/>
              <a:buFont typeface="Arial"/>
              <a:buNone/>
            </a:pPr>
            <a:endParaRPr lang="nl-NL" sz="1200" dirty="0"/>
          </a:p>
          <a:p>
            <a:pPr marL="0" marR="0" lvl="0" indent="0" algn="l" rtl="0">
              <a:lnSpc>
                <a:spcPct val="100000"/>
              </a:lnSpc>
              <a:spcBef>
                <a:spcPts val="0"/>
              </a:spcBef>
              <a:spcAft>
                <a:spcPts val="0"/>
              </a:spcAft>
              <a:buClr>
                <a:srgbClr val="000000"/>
              </a:buClr>
              <a:buSzPts val="1400"/>
              <a:buFont typeface="Arial"/>
              <a:buNone/>
            </a:pPr>
            <a:r>
              <a:rPr lang="nl-NL" sz="1200" dirty="0"/>
              <a:t>Volunteers engaged in community-based surveillance have supported the identification of a growing number of dengue cases in the area for the past few months.</a:t>
            </a:r>
          </a:p>
          <a:p>
            <a:pPr marL="0" marR="0" lvl="0" indent="0" algn="l" rtl="0">
              <a:lnSpc>
                <a:spcPct val="100000"/>
              </a:lnSpc>
              <a:spcBef>
                <a:spcPts val="0"/>
              </a:spcBef>
              <a:spcAft>
                <a:spcPts val="0"/>
              </a:spcAft>
              <a:buClr>
                <a:srgbClr val="000000"/>
              </a:buClr>
              <a:buSzPts val="1400"/>
              <a:buFont typeface="Arial"/>
              <a:buNone/>
            </a:pPr>
            <a:r>
              <a:rPr lang="nl-NL" sz="1200" dirty="0"/>
              <a:t>Home and small business visits are accompanied by activities to monitor mosquito larvae in water reservoirs, the provision of abate powder to the communities, and fogging to break the chain of dengue transmission. </a:t>
            </a:r>
            <a:endParaRPr sz="1200" dirty="0"/>
          </a:p>
          <a:p>
            <a:pPr marL="0" lvl="0" indent="0" algn="l" rtl="0">
              <a:lnSpc>
                <a:spcPct val="100000"/>
              </a:lnSpc>
              <a:spcBef>
                <a:spcPts val="0"/>
              </a:spcBef>
              <a:spcAft>
                <a:spcPts val="0"/>
              </a:spcAft>
              <a:buClr>
                <a:srgbClr val="000000"/>
              </a:buClr>
              <a:buSzPts val="1400"/>
              <a:buFont typeface="Arial"/>
              <a:buNone/>
            </a:pPr>
            <a:r>
              <a:rPr lang="nl-NL" sz="1200" dirty="0"/>
              <a:t>By involving volunteers, youth and neighborhood groups, the Red Cross shares information about the symptoms of the disease, how to get support if feeling sick, and the importance of a clean environment. </a:t>
            </a:r>
          </a:p>
          <a:p>
            <a:pPr marL="0" lvl="0" indent="0" algn="l" rtl="0">
              <a:lnSpc>
                <a:spcPct val="100000"/>
              </a:lnSpc>
              <a:spcBef>
                <a:spcPts val="0"/>
              </a:spcBef>
              <a:spcAft>
                <a:spcPts val="0"/>
              </a:spcAft>
              <a:buClr>
                <a:srgbClr val="000000"/>
              </a:buClr>
              <a:buSzPts val="1400"/>
              <a:buFont typeface="Arial"/>
              <a:buNone/>
            </a:pPr>
            <a:endParaRPr lang="nl-NL" sz="1200" dirty="0"/>
          </a:p>
          <a:p>
            <a:pPr marL="0" lvl="0" indent="0" algn="l" rtl="0">
              <a:lnSpc>
                <a:spcPct val="100000"/>
              </a:lnSpc>
              <a:spcBef>
                <a:spcPts val="0"/>
              </a:spcBef>
              <a:spcAft>
                <a:spcPts val="0"/>
              </a:spcAft>
              <a:buClr>
                <a:srgbClr val="000000"/>
              </a:buClr>
              <a:buSzPts val="1400"/>
              <a:buFont typeface="Arial"/>
              <a:buNone/>
            </a:pPr>
            <a:r>
              <a:rPr lang="nl-NL" sz="1200" dirty="0"/>
              <a:t>Note: Abate powder is </a:t>
            </a:r>
            <a:r>
              <a:rPr lang="en-GB" sz="1200" dirty="0"/>
              <a:t>a brand name: when applied to standing water where mosquitoes and other insects breed, Abate kills the larvae before they develop into mature insects</a:t>
            </a:r>
            <a:endParaRPr sz="1200" dirty="0"/>
          </a:p>
        </p:txBody>
      </p:sp>
      <p:sp>
        <p:nvSpPr>
          <p:cNvPr id="374" name="Google Shape;374;p32:notes"/>
          <p:cNvSpPr txBox="1">
            <a:spLocks noGrp="1"/>
          </p:cNvSpPr>
          <p:nvPr>
            <p:ph type="sldNum" idx="12"/>
          </p:nvPr>
        </p:nvSpPr>
        <p:spPr>
          <a:xfrm>
            <a:off x="5592223" y="30235894"/>
            <a:ext cx="4278000" cy="1591500"/>
          </a:xfrm>
          <a:prstGeom prst="rect">
            <a:avLst/>
          </a:prstGeom>
          <a:noFill/>
          <a:ln>
            <a:noFill/>
          </a:ln>
        </p:spPr>
        <p:txBody>
          <a:bodyPr spcFirstLastPara="1" wrap="square" lIns="172975" tIns="86450" rIns="172975" bIns="86450" anchor="b" anchorCtr="0">
            <a:noAutofit/>
          </a:bodyPr>
          <a:lstStyle/>
          <a:p>
            <a:pPr marL="0" marR="0" lvl="0" indent="0" algn="r" rtl="0">
              <a:lnSpc>
                <a:spcPct val="100000"/>
              </a:lnSpc>
              <a:spcBef>
                <a:spcPts val="0"/>
              </a:spcBef>
              <a:spcAft>
                <a:spcPts val="0"/>
              </a:spcAft>
              <a:buClr>
                <a:srgbClr val="000000"/>
              </a:buClr>
              <a:buSzPts val="2300"/>
              <a:buFont typeface="Arial"/>
              <a:buNone/>
            </a:pPr>
            <a:fld id="{00000000-1234-1234-1234-123412341234}" type="slidenum">
              <a:rPr lang="nl-NL" sz="23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3: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p33: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457200" marR="0" lvl="0" indent="-228600" algn="l" rtl="0">
              <a:lnSpc>
                <a:spcPct val="100000"/>
              </a:lnSpc>
              <a:spcBef>
                <a:spcPts val="0"/>
              </a:spcBef>
              <a:spcAft>
                <a:spcPts val="0"/>
              </a:spcAft>
              <a:buSzPts val="1400"/>
              <a:buNone/>
            </a:pPr>
            <a:r>
              <a:rPr lang="nl-NL" sz="1200" dirty="0"/>
              <a:t>What do you think about as potential action to reduce health risks associated with WaSH and climate change?</a:t>
            </a:r>
            <a:endParaRPr sz="1200" dirty="0"/>
          </a:p>
          <a:p>
            <a:pPr marL="457200" marR="0" lvl="0" indent="-228600" algn="l" rtl="0">
              <a:lnSpc>
                <a:spcPct val="100000"/>
              </a:lnSpc>
              <a:spcBef>
                <a:spcPts val="0"/>
              </a:spcBef>
              <a:spcAft>
                <a:spcPts val="0"/>
              </a:spcAft>
              <a:buSzPts val="1400"/>
              <a:buNone/>
            </a:pPr>
            <a:endParaRPr sz="1200" dirty="0"/>
          </a:p>
          <a:p>
            <a:pPr marL="457200" marR="0" lvl="0" indent="-228600" algn="l" rtl="0">
              <a:lnSpc>
                <a:spcPct val="100000"/>
              </a:lnSpc>
              <a:spcBef>
                <a:spcPts val="0"/>
              </a:spcBef>
              <a:spcAft>
                <a:spcPts val="0"/>
              </a:spcAft>
              <a:buSzPts val="1400"/>
              <a:buNone/>
            </a:pPr>
            <a:r>
              <a:rPr lang="nl-NL" sz="1200" dirty="0"/>
              <a:t>This question could be first posed as an open question to the audience to gather their thoughts. </a:t>
            </a:r>
            <a:endParaRPr sz="1200" dirty="0"/>
          </a:p>
          <a:p>
            <a:pPr marL="457200" marR="0" lvl="0" indent="-228600" algn="l" rtl="0">
              <a:lnSpc>
                <a:spcPct val="100000"/>
              </a:lnSpc>
              <a:spcBef>
                <a:spcPts val="0"/>
              </a:spcBef>
              <a:spcAft>
                <a:spcPts val="0"/>
              </a:spcAft>
              <a:buSzPts val="1400"/>
              <a:buNone/>
            </a:pPr>
            <a:endParaRPr sz="1200" dirty="0"/>
          </a:p>
          <a:p>
            <a:pPr marL="457200" marR="0" lvl="0" indent="-228600" algn="l" rtl="0">
              <a:lnSpc>
                <a:spcPct val="100000"/>
              </a:lnSpc>
              <a:spcBef>
                <a:spcPts val="0"/>
              </a:spcBef>
              <a:spcAft>
                <a:spcPts val="0"/>
              </a:spcAft>
              <a:buSzPts val="1400"/>
              <a:buNone/>
            </a:pPr>
            <a:r>
              <a:rPr lang="nl-NL" sz="1200" u="sng" dirty="0">
                <a:solidFill>
                  <a:schemeClr val="hlink"/>
                </a:solidFill>
                <a:hlinkClick r:id="rId3"/>
              </a:rPr>
              <a:t>https://www.unwater.org/publications/world-water-development-report-2020/</a:t>
            </a:r>
            <a:endParaRPr sz="1200" dirty="0"/>
          </a:p>
          <a:p>
            <a:pPr marL="457200" marR="0" lvl="0" indent="-228600" algn="l" rtl="0">
              <a:lnSpc>
                <a:spcPct val="100000"/>
              </a:lnSpc>
              <a:spcBef>
                <a:spcPts val="0"/>
              </a:spcBef>
              <a:spcAft>
                <a:spcPts val="0"/>
              </a:spcAft>
              <a:buSzPts val="1400"/>
              <a:buNone/>
            </a:pPr>
            <a:r>
              <a:rPr lang="nl-NL" sz="1200" u="sng" dirty="0">
                <a:solidFill>
                  <a:schemeClr val="hlink"/>
                </a:solidFill>
                <a:hlinkClick r:id="rId4"/>
              </a:rPr>
              <a:t>https://www.unwater.org/publications/climate-change-adaptation-pivotal-role-water/</a:t>
            </a:r>
            <a:endParaRPr sz="1200" dirty="0"/>
          </a:p>
          <a:p>
            <a:pPr marL="457200" marR="0" lvl="0" indent="-228600" algn="l" rtl="0">
              <a:lnSpc>
                <a:spcPct val="100000"/>
              </a:lnSpc>
              <a:spcBef>
                <a:spcPts val="0"/>
              </a:spcBef>
              <a:spcAft>
                <a:spcPts val="0"/>
              </a:spcAft>
              <a:buSzPts val="1400"/>
              <a:buNone/>
            </a:pPr>
            <a:r>
              <a:rPr lang="nl-NL" sz="1200" u="sng" dirty="0">
                <a:solidFill>
                  <a:schemeClr val="hlink"/>
                </a:solidFill>
                <a:hlinkClick r:id="rId5"/>
              </a:rPr>
              <a:t>https://www.unicef.org/wash/files/Strategic_Framework_WEB.PDF</a:t>
            </a:r>
            <a:endParaRPr sz="1200" dirty="0"/>
          </a:p>
          <a:p>
            <a:pPr marL="457200" marR="0" lvl="0" indent="-228600" algn="l" rtl="0">
              <a:lnSpc>
                <a:spcPct val="100000"/>
              </a:lnSpc>
              <a:spcBef>
                <a:spcPts val="0"/>
              </a:spcBef>
              <a:spcAft>
                <a:spcPts val="0"/>
              </a:spcAft>
              <a:buSzPts val="1400"/>
              <a:buNone/>
            </a:pPr>
            <a:r>
              <a:rPr lang="nl-NL" sz="1200" u="sng" dirty="0">
                <a:solidFill>
                  <a:schemeClr val="hlink"/>
                </a:solidFill>
                <a:hlinkClick r:id="rId6"/>
              </a:rPr>
              <a:t>https://www.who.int/water_sanitation_health/publications/climate-resilient-water-safety-plans/en/</a:t>
            </a:r>
            <a:endParaRPr sz="1200" dirty="0"/>
          </a:p>
          <a:p>
            <a:pPr marL="457200" marR="0" lvl="0" indent="-228600" algn="l" rtl="0">
              <a:lnSpc>
                <a:spcPct val="100000"/>
              </a:lnSpc>
              <a:spcBef>
                <a:spcPts val="0"/>
              </a:spcBef>
              <a:spcAft>
                <a:spcPts val="0"/>
              </a:spcAft>
              <a:buSzPts val="1400"/>
              <a:buNone/>
            </a:pPr>
            <a:r>
              <a:rPr lang="nl-NL" sz="1200" u="sng" dirty="0">
                <a:solidFill>
                  <a:schemeClr val="hlink"/>
                </a:solidFill>
                <a:hlinkClick r:id="rId7"/>
              </a:rPr>
              <a:t>https://www.who.int/publications-detail-redirect/climate-sanitation-and-health</a:t>
            </a:r>
            <a:endParaRPr sz="1200" dirty="0"/>
          </a:p>
          <a:p>
            <a:pPr marL="457200" marR="0" lvl="0" indent="-228600" algn="l" rtl="0">
              <a:lnSpc>
                <a:spcPct val="100000"/>
              </a:lnSpc>
              <a:spcBef>
                <a:spcPts val="0"/>
              </a:spcBef>
              <a:spcAft>
                <a:spcPts val="0"/>
              </a:spcAft>
              <a:buSzPts val="1400"/>
              <a:buNone/>
            </a:pPr>
            <a:r>
              <a:rPr lang="nl-NL" sz="1200" u="sng" dirty="0">
                <a:solidFill>
                  <a:schemeClr val="hlink"/>
                </a:solidFill>
                <a:hlinkClick r:id="rId8"/>
              </a:rPr>
              <a:t>http://www.fao.org/3/i2096e/i2096e00.htm</a:t>
            </a:r>
            <a:endParaRPr sz="1200" dirty="0"/>
          </a:p>
          <a:p>
            <a:pPr marL="457200" marR="0" lvl="0" indent="-228600" algn="l" rtl="0">
              <a:lnSpc>
                <a:spcPct val="100000"/>
              </a:lnSpc>
              <a:spcBef>
                <a:spcPts val="0"/>
              </a:spcBef>
              <a:spcAft>
                <a:spcPts val="0"/>
              </a:spcAft>
              <a:buSzPts val="1400"/>
              <a:buNone/>
            </a:pPr>
            <a:endParaRPr sz="1200" dirty="0"/>
          </a:p>
          <a:p>
            <a:pPr marL="457200" marR="0" lvl="0" indent="-228600" algn="l" rtl="0">
              <a:lnSpc>
                <a:spcPct val="100000"/>
              </a:lnSpc>
              <a:spcBef>
                <a:spcPts val="0"/>
              </a:spcBef>
              <a:spcAft>
                <a:spcPts val="0"/>
              </a:spcAft>
              <a:buSzPts val="1400"/>
              <a:buNone/>
            </a:pPr>
            <a:endParaRPr sz="1200" dirty="0"/>
          </a:p>
        </p:txBody>
      </p:sp>
      <p:sp>
        <p:nvSpPr>
          <p:cNvPr id="385" name="Google Shape;385;p33: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4: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7" name="Google Shape;397;p34: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t>Note for the moderator: This slide should be presented briefly and anyone who has interest in learning more should be invited to consult the guide.</a:t>
            </a:r>
          </a:p>
          <a:p>
            <a:pPr marL="0" marR="0" lvl="0" indent="0" algn="l" rtl="0">
              <a:lnSpc>
                <a:spcPct val="100000"/>
              </a:lnSpc>
              <a:spcBef>
                <a:spcPts val="0"/>
              </a:spcBef>
              <a:spcAft>
                <a:spcPts val="0"/>
              </a:spcAft>
              <a:buClr>
                <a:srgbClr val="000000"/>
              </a:buClr>
              <a:buSzPts val="1400"/>
              <a:buFont typeface="Arial"/>
              <a:buNone/>
            </a:pPr>
            <a:endParaRPr lang="nl-NL"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l-NL" sz="1800" b="0" i="0" u="none" strike="noStrike" cap="none" dirty="0">
                <a:solidFill>
                  <a:srgbClr val="000000"/>
                </a:solidFill>
                <a:latin typeface="Arial"/>
                <a:ea typeface="Arial"/>
                <a:cs typeface="Arial"/>
                <a:sym typeface="Arial"/>
              </a:rPr>
              <a:t>Link:</a:t>
            </a:r>
            <a:endParaRPr dirty="0"/>
          </a:p>
          <a:p>
            <a:pPr marL="0" lvl="0" indent="0" algn="l" rtl="0">
              <a:lnSpc>
                <a:spcPct val="100000"/>
              </a:lnSpc>
              <a:spcBef>
                <a:spcPts val="0"/>
              </a:spcBef>
              <a:spcAft>
                <a:spcPts val="0"/>
              </a:spcAft>
              <a:buSzPts val="1400"/>
              <a:buNone/>
            </a:pPr>
            <a:r>
              <a:rPr lang="nl-NL" sz="1200" u="sng" dirty="0">
                <a:solidFill>
                  <a:schemeClr val="hlink"/>
                </a:solidFill>
                <a:hlinkClick r:id="rId3"/>
              </a:rPr>
              <a:t>https://www.who.int/globalchange/resources/wash-toolkit/en/</a:t>
            </a:r>
            <a:r>
              <a:rPr lang="nl-NL" sz="1200" dirty="0">
                <a:solidFill>
                  <a:schemeClr val="dk1"/>
                </a:solidFill>
              </a:rPr>
              <a:t>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WHO resources on Climate Change, WASH and Health are available online, they include guidelines, case studies, trainings, etc.</a:t>
            </a:r>
            <a:endParaRPr sz="1200" dirty="0">
              <a:solidFill>
                <a:schemeClr val="dk1"/>
              </a:solidFill>
            </a:endParaRP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WHO - Climate Resilient Water Systems, 2018</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Clr>
                <a:schemeClr val="dk1"/>
              </a:buClr>
              <a:buSzPts val="1100"/>
              <a:buFont typeface="Arial"/>
              <a:buNone/>
            </a:pPr>
            <a:r>
              <a:rPr lang="nl-NL" sz="1200" dirty="0"/>
              <a:t>In the face of such anticipated climate change impacts, there is a need to improve the climate resilience of water supply services to cater for extreme weather conditions, increasing resource stresses and ensuing water quality and quantity issues. Water safety plans (WSPs), which constitute a proactive and comprehensive risk assessment and risk management approach to ensure the safety and security of drinking-water supplies, provide a valuable framework to address these issues.</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To strengthen climate resilience through the WSP process, it is important to understand current and future risks posed by climate variability and change, which are often similar across a climatic or ecological zone. WSPs at the local scale could therefore benefit from the assessment of the vulnerability of water resources at a regional scale. This is why the WHO recommends conducting a regional climate vulnerability assessment to provide inputs into the WSP process.</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For example, meltwater from glaciers in the Himalayas contributes significantly to river systems and water resources in much of South Asia. For a water utility preparing a WSP, it is important to understand how this source of water may be affected by climate change on a regional scale. A regional climate vulnerability assessment may address such questions as: Will the seasonal pattern of river flows be affected? If glacial melt increases, will the availability of water increase in the short term? If glaciers continue to melt and retreat, will this reduce water resources in the longer term?</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As climate risks to water supply systems manifest through both increased frequency of extreme events and long-term stresses on water resources availability and quality, two complementary approaches are relevant and should be considered through the WSP process. Disaster risk reduction (DRR) focuses on mitigating exceptional events, principally through improving resilience; and integrated water resources management (IWRM) provides a framework for adaptation to the long-term changes associated with climate change.</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How to integrate climate change into a WSP Process?</a:t>
            </a:r>
            <a:endParaRPr sz="1200" dirty="0"/>
          </a:p>
          <a:p>
            <a:pPr marL="0" lvl="0" indent="0" algn="l" rtl="0">
              <a:lnSpc>
                <a:spcPct val="100000"/>
              </a:lnSpc>
              <a:spcBef>
                <a:spcPts val="0"/>
              </a:spcBef>
              <a:spcAft>
                <a:spcPts val="0"/>
              </a:spcAft>
              <a:buSzPts val="1400"/>
              <a:buNone/>
            </a:pPr>
            <a:r>
              <a:rPr lang="nl-NL" sz="1200" b="1" dirty="0"/>
              <a:t>1 - Seek additional expertise: </a:t>
            </a:r>
            <a:r>
              <a:rPr lang="nl-NL" sz="1200" dirty="0"/>
              <a:t>The WSP team normally consists of water supply system operators, managers and technical specialists, and often representatives from the health and environmental sectors. However, to consider and address the effects of climate change, WSP teams may require additional support in obtaining and interpreting climate-related information (climatologist, hydrologist, public health specialist, DRR expert, etc.)</a:t>
            </a:r>
            <a:endParaRPr sz="1200" dirty="0"/>
          </a:p>
          <a:p>
            <a:pPr marL="0" lvl="0" indent="0" algn="l" rtl="0">
              <a:lnSpc>
                <a:spcPct val="100000"/>
              </a:lnSpc>
              <a:spcBef>
                <a:spcPts val="0"/>
              </a:spcBef>
              <a:spcAft>
                <a:spcPts val="0"/>
              </a:spcAft>
              <a:buSzPts val="1400"/>
              <a:buNone/>
            </a:pPr>
            <a:r>
              <a:rPr lang="nl-NL" sz="1200" b="1" dirty="0"/>
              <a:t>2 - Describe the water supply system: </a:t>
            </a:r>
            <a:r>
              <a:rPr lang="nl-NL" sz="1200" dirty="0"/>
              <a:t>consider current and future (projected) conditions that have the potential for climate-related impact on water resources or the water supply system infrastructure (e.g. gather information on historical and projected data on source yield, water quality, extreme weather events, land use, population growth, etc.)</a:t>
            </a:r>
            <a:endParaRPr sz="1200" dirty="0"/>
          </a:p>
          <a:p>
            <a:pPr marL="0" lvl="0" indent="0" algn="l" rtl="0">
              <a:lnSpc>
                <a:spcPct val="100000"/>
              </a:lnSpc>
              <a:spcBef>
                <a:spcPts val="0"/>
              </a:spcBef>
              <a:spcAft>
                <a:spcPts val="0"/>
              </a:spcAft>
              <a:buSzPts val="1400"/>
              <a:buNone/>
            </a:pPr>
            <a:r>
              <a:rPr lang="nl-NL" sz="1200" b="1" dirty="0"/>
              <a:t>3 - Identify hazards and assess risks:</a:t>
            </a:r>
            <a:r>
              <a:rPr lang="nl-NL" sz="1200" dirty="0"/>
              <a:t> The risk associated with a hazard or hazardous event is a combination of the likelihood of the hazard or hazardous event occurring (over some time frame) and the severity of the consequences of the hazard or hazardous event if and when it occurs. Both the likelihood and the severity of the consequences arising from the hazard are likely to change due to climate variability and change (e.g. climate events affecting water availability &amp; quantity, water infrastructure). This also includes assessing the impact of climate change on control measure effectiveness (considering existing control measures that are already in place to manage each hazardous event and validating the effectiveness of those control measures in the context of climate change)</a:t>
            </a:r>
            <a:endParaRPr sz="1200" dirty="0"/>
          </a:p>
          <a:p>
            <a:pPr marL="0" lvl="0" indent="0" algn="l" rtl="0">
              <a:lnSpc>
                <a:spcPct val="100000"/>
              </a:lnSpc>
              <a:spcBef>
                <a:spcPts val="0"/>
              </a:spcBef>
              <a:spcAft>
                <a:spcPts val="0"/>
              </a:spcAft>
              <a:buSzPts val="1400"/>
              <a:buNone/>
            </a:pPr>
            <a:r>
              <a:rPr lang="nl-NL" sz="1200" b="1" dirty="0"/>
              <a:t>4 - Improvement planning: </a:t>
            </a:r>
            <a:r>
              <a:rPr lang="nl-NL" sz="1200" dirty="0"/>
              <a:t>Identify additional control measures to manage climate-related risk (cf. "low regret" or "no regret"measures" that deliver benefits under a wide range of possible futures).</a:t>
            </a:r>
            <a:endParaRPr sz="1200" dirty="0"/>
          </a:p>
          <a:p>
            <a:pPr marL="457200" lvl="0" indent="-304800" algn="l" rtl="0">
              <a:lnSpc>
                <a:spcPct val="100000"/>
              </a:lnSpc>
              <a:spcBef>
                <a:spcPts val="0"/>
              </a:spcBef>
              <a:spcAft>
                <a:spcPts val="0"/>
              </a:spcAft>
              <a:buSzPts val="1200"/>
              <a:buChar char="●"/>
            </a:pPr>
            <a:r>
              <a:rPr lang="nl-NL" sz="1200" dirty="0"/>
              <a:t>Control measures supporting water quality (minimize manure and sewage runoff from catchment, provide additional treatment to control pathogens, mi</a:t>
            </a:r>
            <a:endParaRPr sz="1200" dirty="0"/>
          </a:p>
          <a:p>
            <a:pPr marL="457200" lvl="0" indent="-304800" algn="l" rtl="0">
              <a:lnSpc>
                <a:spcPct val="100000"/>
              </a:lnSpc>
              <a:spcBef>
                <a:spcPts val="0"/>
              </a:spcBef>
              <a:spcAft>
                <a:spcPts val="0"/>
              </a:spcAft>
              <a:buSzPts val="1200"/>
              <a:buChar char="●"/>
            </a:pPr>
            <a:r>
              <a:rPr lang="nl-NL" sz="1200" dirty="0"/>
              <a:t>Control measures and improvements supporting water availability and reliability (demand-side options: reducing levels of risks by decreasing water consumption, enhancing efficiency / supply-side options: increasing source yield, developing new sources)</a:t>
            </a:r>
            <a:endParaRPr sz="1200" dirty="0"/>
          </a:p>
          <a:p>
            <a:pPr marL="0" lvl="0" indent="0" algn="l" rtl="0">
              <a:lnSpc>
                <a:spcPct val="100000"/>
              </a:lnSpc>
              <a:spcBef>
                <a:spcPts val="0"/>
              </a:spcBef>
              <a:spcAft>
                <a:spcPts val="0"/>
              </a:spcAft>
              <a:buSzPts val="1400"/>
              <a:buNone/>
            </a:pPr>
            <a:r>
              <a:rPr lang="nl-NL" sz="1200" dirty="0"/>
              <a:t>Consider the impacts of climate change on long-term plans (e.g. designing adaptable infrastructure to cope with climate-change related uncertainty, diversify water sources, influence water demand, etc.)</a:t>
            </a:r>
            <a:endParaRPr sz="1200" dirty="0"/>
          </a:p>
          <a:p>
            <a:pPr marL="0" lvl="0" indent="0" algn="l" rtl="0">
              <a:lnSpc>
                <a:spcPct val="100000"/>
              </a:lnSpc>
              <a:spcBef>
                <a:spcPts val="0"/>
              </a:spcBef>
              <a:spcAft>
                <a:spcPts val="0"/>
              </a:spcAft>
              <a:buSzPts val="1400"/>
              <a:buNone/>
            </a:pPr>
            <a:r>
              <a:rPr lang="nl-NL" sz="1200" b="1" dirty="0"/>
              <a:t>5 - Management procedures and supporting programs:</a:t>
            </a:r>
            <a:r>
              <a:rPr lang="nl-NL" sz="1200" dirty="0"/>
              <a:t> A WSP should include preparedness for incidents, disasters and extreme events. By integrating relevant types of disasters and their potential consequences into a WSP, the WSP can contribute to DRR through better preparedness and contingency planning to facilitate water safety in an emergency as well as faster recovery of normal functions after an event.</a:t>
            </a:r>
            <a:endParaRPr sz="1200" dirty="0"/>
          </a:p>
          <a:p>
            <a:pPr marL="0" lvl="0" indent="0" algn="l" rtl="0">
              <a:lnSpc>
                <a:spcPct val="100000"/>
              </a:lnSpc>
              <a:spcBef>
                <a:spcPts val="0"/>
              </a:spcBef>
              <a:spcAft>
                <a:spcPts val="0"/>
              </a:spcAft>
              <a:buSzPts val="1400"/>
              <a:buNone/>
            </a:pPr>
            <a:r>
              <a:rPr lang="nl-NL" sz="1200" dirty="0"/>
              <a:t>Include climate risk management in supporting programmes: build the institutional and individual capacity of water suppliers to manage risks associated with water scarcity and reliability in addition to water quality risks.</a:t>
            </a:r>
            <a:endParaRPr sz="1200" dirty="0"/>
          </a:p>
          <a:p>
            <a:pPr marL="0" lvl="0" indent="0" algn="l" rtl="0">
              <a:lnSpc>
                <a:spcPct val="100000"/>
              </a:lnSpc>
              <a:spcBef>
                <a:spcPts val="0"/>
              </a:spcBef>
              <a:spcAft>
                <a:spcPts val="0"/>
              </a:spcAft>
              <a:buSzPts val="1400"/>
              <a:buNone/>
            </a:pPr>
            <a:endParaRPr sz="1200" dirty="0"/>
          </a:p>
        </p:txBody>
      </p:sp>
      <p:sp>
        <p:nvSpPr>
          <p:cNvPr id="398" name="Google Shape;398;p34: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6: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0" name="Google Shape;420;p36:notes"/>
          <p:cNvSpPr txBox="1">
            <a:spLocks noGrp="1"/>
          </p:cNvSpPr>
          <p:nvPr>
            <p:ph type="body" idx="1"/>
          </p:nvPr>
        </p:nvSpPr>
        <p:spPr>
          <a:xfrm>
            <a:off x="987266" y="15120709"/>
            <a:ext cx="7898100" cy="14325000"/>
          </a:xfrm>
          <a:prstGeom prst="rect">
            <a:avLst/>
          </a:prstGeom>
          <a:noFill/>
          <a:ln>
            <a:noFill/>
          </a:ln>
        </p:spPr>
        <p:txBody>
          <a:bodyPr spcFirstLastPara="1" wrap="square" lIns="172975" tIns="86450" rIns="172975" bIns="8645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dirty="0">
                <a:solidFill>
                  <a:srgbClr val="000000"/>
                </a:solidFill>
                <a:latin typeface="Arial"/>
                <a:ea typeface="Arial"/>
                <a:cs typeface="Arial"/>
                <a:sym typeface="Arial"/>
              </a:rPr>
              <a:t>Link:</a:t>
            </a:r>
            <a:endParaRPr dirty="0"/>
          </a:p>
          <a:p>
            <a:pPr marL="0" lvl="0" indent="0" algn="l" rtl="0">
              <a:lnSpc>
                <a:spcPct val="100000"/>
              </a:lnSpc>
              <a:spcBef>
                <a:spcPts val="0"/>
              </a:spcBef>
              <a:spcAft>
                <a:spcPts val="0"/>
              </a:spcAft>
              <a:buSzPts val="1400"/>
              <a:buNone/>
            </a:pPr>
            <a:r>
              <a:rPr lang="nl-NL" sz="1400" u="sng" dirty="0">
                <a:solidFill>
                  <a:schemeClr val="hlink"/>
                </a:solidFill>
                <a:latin typeface="Corbel"/>
                <a:ea typeface="Corbel"/>
                <a:cs typeface="Corbel"/>
                <a:sym typeface="Corbel"/>
                <a:hlinkClick r:id="rId3"/>
              </a:rPr>
              <a:t>https://www.gwp.org/en/WashClimateResilience/</a:t>
            </a:r>
            <a:endParaRPr sz="1400" dirty="0">
              <a:solidFill>
                <a:schemeClr val="dk1"/>
              </a:solidFill>
              <a:latin typeface="Corbel"/>
              <a:ea typeface="Corbel"/>
              <a:cs typeface="Corbel"/>
              <a:sym typeface="Corbel"/>
            </a:endParaRPr>
          </a:p>
          <a:p>
            <a:pPr marL="0" lvl="0" indent="0" algn="l" rtl="0">
              <a:lnSpc>
                <a:spcPct val="100000"/>
              </a:lnSpc>
              <a:spcBef>
                <a:spcPts val="0"/>
              </a:spcBef>
              <a:spcAft>
                <a:spcPts val="0"/>
              </a:spcAft>
              <a:buSzPts val="1400"/>
              <a:buNone/>
            </a:pPr>
            <a:r>
              <a:rPr lang="nl-NL" sz="1400" dirty="0">
                <a:solidFill>
                  <a:schemeClr val="dk1"/>
                </a:solidFill>
                <a:latin typeface="Corbel"/>
                <a:ea typeface="Corbel"/>
                <a:cs typeface="Corbel"/>
                <a:sym typeface="Corbel"/>
              </a:rPr>
              <a:t>That website offers technical documents for the different phases of the project as well as training materials.</a:t>
            </a:r>
            <a:endParaRPr sz="1400" dirty="0">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400"/>
              <a:buFont typeface="Arial"/>
              <a:buNone/>
            </a:pPr>
            <a:r>
              <a:rPr lang="nl-NL" sz="1400" dirty="0">
                <a:solidFill>
                  <a:schemeClr val="dk1"/>
                </a:solidFill>
                <a:latin typeface="Corbel"/>
                <a:ea typeface="Corbel"/>
                <a:cs typeface="Corbel"/>
                <a:sym typeface="Corbel"/>
              </a:rPr>
              <a:t>It was developed by the Global Water Partnership and UNICEF.</a:t>
            </a:r>
            <a:endParaRPr sz="1400" dirty="0">
              <a:solidFill>
                <a:schemeClr val="dk1"/>
              </a:solidFill>
              <a:latin typeface="Corbel"/>
              <a:ea typeface="Corbel"/>
              <a:cs typeface="Corbel"/>
              <a:sym typeface="Corbel"/>
            </a:endParaRPr>
          </a:p>
          <a:p>
            <a:pPr marL="457200" marR="0" lvl="0" indent="-228600" algn="l" rtl="0">
              <a:lnSpc>
                <a:spcPct val="100000"/>
              </a:lnSpc>
              <a:spcBef>
                <a:spcPts val="0"/>
              </a:spcBef>
              <a:spcAft>
                <a:spcPts val="0"/>
              </a:spcAft>
              <a:buSzPts val="1400"/>
              <a:buNone/>
            </a:pPr>
            <a:endParaRPr sz="1200" dirty="0"/>
          </a:p>
        </p:txBody>
      </p:sp>
      <p:sp>
        <p:nvSpPr>
          <p:cNvPr id="421" name="Google Shape;421;p36:notes"/>
          <p:cNvSpPr txBox="1">
            <a:spLocks noGrp="1"/>
          </p:cNvSpPr>
          <p:nvPr>
            <p:ph type="sldNum" idx="12"/>
          </p:nvPr>
        </p:nvSpPr>
        <p:spPr>
          <a:xfrm>
            <a:off x="5592223" y="30235894"/>
            <a:ext cx="4278300" cy="1591800"/>
          </a:xfrm>
          <a:prstGeom prst="rect">
            <a:avLst/>
          </a:prstGeom>
          <a:noFill/>
          <a:ln>
            <a:noFill/>
          </a:ln>
        </p:spPr>
        <p:txBody>
          <a:bodyPr spcFirstLastPara="1" wrap="square" lIns="172975" tIns="86450" rIns="172975" bIns="8645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7: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9" name="Google Shape;429;p37:notes"/>
          <p:cNvSpPr txBox="1">
            <a:spLocks noGrp="1"/>
          </p:cNvSpPr>
          <p:nvPr>
            <p:ph type="body" idx="1"/>
          </p:nvPr>
        </p:nvSpPr>
        <p:spPr>
          <a:xfrm>
            <a:off x="987266" y="15120709"/>
            <a:ext cx="7898100" cy="14325000"/>
          </a:xfrm>
          <a:prstGeom prst="rect">
            <a:avLst/>
          </a:prstGeom>
          <a:noFill/>
          <a:ln>
            <a:noFill/>
          </a:ln>
        </p:spPr>
        <p:txBody>
          <a:bodyPr spcFirstLastPara="1" wrap="square" lIns="172975" tIns="86450" rIns="172975" bIns="8645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An open question to the audience to gather their thoughts: "</a:t>
            </a:r>
            <a:r>
              <a:rPr lang="nl-NL" sz="1200" dirty="0"/>
              <a:t>What do you think about as potential action to reduce health risks associated with WaSH and climate change?"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NL"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200" dirty="0"/>
              <a:t>The website offers many reports and tols: </a:t>
            </a:r>
            <a:r>
              <a:rPr lang="en-GB" sz="1800" u="sng" dirty="0">
                <a:solidFill>
                  <a:srgbClr val="0000FF"/>
                </a:solidFill>
                <a:effectLst/>
                <a:latin typeface="Arial" panose="020B0604020202020204" pitchFamily="34" charset="0"/>
                <a:ea typeface="Calibri" panose="020F0502020204030204" pitchFamily="34" charset="0"/>
                <a:hlinkClick r:id="rId3"/>
              </a:rPr>
              <a:t>washmatters.wateraid.org/climate-change</a:t>
            </a:r>
            <a:endParaRPr sz="1200" dirty="0"/>
          </a:p>
          <a:p>
            <a:pPr marL="457200" marR="0" lvl="0" indent="-228600" algn="l" rtl="0">
              <a:lnSpc>
                <a:spcPct val="100000"/>
              </a:lnSpc>
              <a:spcBef>
                <a:spcPts val="0"/>
              </a:spcBef>
              <a:spcAft>
                <a:spcPts val="0"/>
              </a:spcAft>
              <a:buSzPts val="1400"/>
              <a:buNone/>
            </a:pPr>
            <a:endParaRPr lang="da-DK" sz="1200" dirty="0"/>
          </a:p>
          <a:p>
            <a:pPr marL="457200" marR="0" lvl="0" indent="-228600" algn="l" rtl="0">
              <a:lnSpc>
                <a:spcPct val="100000"/>
              </a:lnSpc>
              <a:spcBef>
                <a:spcPts val="0"/>
              </a:spcBef>
              <a:spcAft>
                <a:spcPts val="0"/>
              </a:spcAft>
              <a:buSzPts val="1400"/>
              <a:buNone/>
            </a:pPr>
            <a:endParaRPr sz="1200" dirty="0"/>
          </a:p>
        </p:txBody>
      </p:sp>
      <p:sp>
        <p:nvSpPr>
          <p:cNvPr id="430" name="Google Shape;430;p37:notes"/>
          <p:cNvSpPr txBox="1">
            <a:spLocks noGrp="1"/>
          </p:cNvSpPr>
          <p:nvPr>
            <p:ph type="sldNum" idx="12"/>
          </p:nvPr>
        </p:nvSpPr>
        <p:spPr>
          <a:xfrm>
            <a:off x="5592223" y="30235894"/>
            <a:ext cx="4278300" cy="1591800"/>
          </a:xfrm>
          <a:prstGeom prst="rect">
            <a:avLst/>
          </a:prstGeom>
          <a:noFill/>
          <a:ln>
            <a:noFill/>
          </a:ln>
        </p:spPr>
        <p:txBody>
          <a:bodyPr spcFirstLastPara="1" wrap="square" lIns="172975" tIns="86450" rIns="172975" bIns="8645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1: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4" name="Google Shape;464;p41: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SzPts val="1400"/>
              <a:buNone/>
            </a:pPr>
            <a:r>
              <a:rPr lang="nl-NL" sz="1200" dirty="0"/>
              <a:t>Talking points:</a:t>
            </a:r>
            <a:endParaRPr sz="1200" dirty="0"/>
          </a:p>
          <a:p>
            <a:pPr marL="457200" lvl="0" indent="-304800" algn="l" rtl="0">
              <a:lnSpc>
                <a:spcPct val="100000"/>
              </a:lnSpc>
              <a:spcBef>
                <a:spcPts val="0"/>
              </a:spcBef>
              <a:spcAft>
                <a:spcPts val="0"/>
              </a:spcAft>
              <a:buSzPts val="1200"/>
              <a:buChar char="-"/>
            </a:pPr>
            <a:r>
              <a:rPr lang="nl-NL" sz="1200" dirty="0"/>
              <a:t>"</a:t>
            </a:r>
            <a:r>
              <a:rPr lang="nl-NL" sz="1200" dirty="0">
                <a:solidFill>
                  <a:schemeClr val="dk1"/>
                </a:solidFill>
              </a:rPr>
              <a:t>Access to clean water and sanitation"</a:t>
            </a:r>
            <a:r>
              <a:rPr lang="nl-NL" sz="1200" dirty="0"/>
              <a:t> is listed as a specific </a:t>
            </a:r>
            <a:r>
              <a:rPr lang="nl-NL" sz="1200" dirty="0">
                <a:solidFill>
                  <a:schemeClr val="dk1"/>
                </a:solidFill>
              </a:rPr>
              <a:t>Sustainable Development Goals, but it is also essential to many other</a:t>
            </a:r>
            <a:r>
              <a:rPr lang="nl-NL" sz="1200" dirty="0"/>
              <a:t> sectors, including health, agriculture, livelihoods. </a:t>
            </a:r>
            <a:endParaRPr sz="1200" dirty="0"/>
          </a:p>
          <a:p>
            <a:pPr marL="457200" lvl="0" indent="-304800" algn="l" rtl="0">
              <a:lnSpc>
                <a:spcPct val="100000"/>
              </a:lnSpc>
              <a:spcBef>
                <a:spcPts val="0"/>
              </a:spcBef>
              <a:spcAft>
                <a:spcPts val="0"/>
              </a:spcAft>
              <a:buSzPts val="1200"/>
              <a:buChar char="-"/>
            </a:pPr>
            <a:r>
              <a:rPr lang="nl-NL" sz="1200" dirty="0"/>
              <a:t>"Although water is not mentioned in the Paris Agreement per se, it is an essential component of nearly all the mitigation and adaptation strategies" (UN - World Water Development Report 2020 - Water &amp; Climate Change)</a:t>
            </a:r>
            <a:endParaRPr sz="1200" dirty="0"/>
          </a:p>
          <a:p>
            <a:pPr marL="457200" lvl="0" indent="-304800" algn="l" rtl="0">
              <a:lnSpc>
                <a:spcPct val="100000"/>
              </a:lnSpc>
              <a:spcBef>
                <a:spcPts val="0"/>
              </a:spcBef>
              <a:spcAft>
                <a:spcPts val="0"/>
              </a:spcAft>
              <a:buSzPts val="1200"/>
              <a:buChar char="-"/>
            </a:pPr>
            <a:r>
              <a:rPr lang="nl-NL" sz="1200" dirty="0"/>
              <a:t>"</a:t>
            </a:r>
            <a:r>
              <a:rPr lang="nl-NL" sz="1200" dirty="0">
                <a:solidFill>
                  <a:schemeClr val="dk1"/>
                </a:solidFill>
              </a:rPr>
              <a:t>While water is seldom mentioned in the Sendai Framework itself, floods and storms account for nearly 90% of the most severe natural disasters (Adikari and Yoshitani, 2009)"</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This graph help understanding that water should not be considered as an isolated sector but rather as a connector and a facilitator to achieve sustainable development goals, climate change adaptation and disaster risk reduction.</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Water s at the heart of our well-being.</a:t>
            </a:r>
            <a:endParaRPr sz="1200" dirty="0">
              <a:solidFill>
                <a:schemeClr val="dk1"/>
              </a:solidFill>
            </a:endParaRPr>
          </a:p>
          <a:p>
            <a:pPr marL="0" lvl="0" indent="0" algn="l" rtl="0">
              <a:lnSpc>
                <a:spcPct val="100000"/>
              </a:lnSpc>
              <a:spcBef>
                <a:spcPts val="0"/>
              </a:spcBef>
              <a:spcAft>
                <a:spcPts val="0"/>
              </a:spcAft>
              <a:buSzPts val="1400"/>
              <a:buNone/>
            </a:pPr>
            <a:r>
              <a:rPr lang="nl-NL" sz="1200" dirty="0"/>
              <a:t> </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Image Souce: UN-Water (2019) - Can be adapted into a different graph if the text is too small.</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Additional information for the facilitator - Source: UN - World Water Development Report 2020 - Water &amp; Climate Change</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The Sustainable Development Goals are a universal call to action to end poverty, protect the planet and improve the lives and prospects of everyone, everywhere. The 17 Goals were adopted by all UN Member States in 2015, as part of the 2030 Agenda for Sustainable Development which set out a 15-year plan to achieve the Goals.</a:t>
            </a:r>
            <a:endParaRPr sz="1200" dirty="0"/>
          </a:p>
          <a:p>
            <a:pPr marL="0" lvl="0" indent="0" algn="l" rtl="0">
              <a:lnSpc>
                <a:spcPct val="100000"/>
              </a:lnSpc>
              <a:spcBef>
                <a:spcPts val="0"/>
              </a:spcBef>
              <a:spcAft>
                <a:spcPts val="0"/>
              </a:spcAft>
              <a:buSzPts val="1400"/>
              <a:buNone/>
            </a:pPr>
            <a:r>
              <a:rPr lang="nl-NL" sz="1200" dirty="0"/>
              <a:t>While "access to clean water and sanitation", it is interconnected with many other goals such as "access to health", "preservation of marine life", "gender equality", "zero hunger", "no poverty", "climate action", etc.</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On the other hand, through the Paris Agreement adopted in 2015, countries have committed to “holding the increase in the global average temperature to well below 2°C above pre-industrial levels and pursuing efforts to limit the temperature increase to 1.5°C above pre-industrial levels, recognizing that this would significantly reduce the risks and impacts of climate change” (UNFCCC, 2015, Article 2).</a:t>
            </a:r>
            <a:endParaRPr sz="1200" dirty="0"/>
          </a:p>
          <a:p>
            <a:pPr marL="0" lvl="0" indent="0" algn="l" rtl="0">
              <a:lnSpc>
                <a:spcPct val="100000"/>
              </a:lnSpc>
              <a:spcBef>
                <a:spcPts val="0"/>
              </a:spcBef>
              <a:spcAft>
                <a:spcPts val="0"/>
              </a:spcAft>
              <a:buSzPts val="1400"/>
              <a:buNone/>
            </a:pPr>
            <a:r>
              <a:rPr lang="nl-NL" sz="1200" dirty="0"/>
              <a:t>Although water is not mentioned in the agreement </a:t>
            </a:r>
            <a:r>
              <a:rPr lang="nl-NL" sz="1200" i="1" dirty="0"/>
              <a:t>per se</a:t>
            </a:r>
            <a:r>
              <a:rPr lang="nl-NL" sz="1200" dirty="0"/>
              <a:t>, it is an essential component of nearly all the mitigation and adaptation strategies. Most identified hazards are also water-related, such as floods, droughts or sea-level rise.</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In 2015, UN Members also adopted the  Sendai Framework for Disaster Risk Reduction 2015–2030, commonly referred to as the “Sendai Framework”. This is a non-binding framework aiming at "the substantial reduction of disaster risk and losses in lives, livelihoods and health and in the economic, physical, social, cultural and environmental assets of persons, businesses, communities and countries” (UNDRR, 2015a). This agreement marks an important shift from disaster relief to prevention.</a:t>
            </a:r>
            <a:endParaRPr sz="1200" dirty="0"/>
          </a:p>
          <a:p>
            <a:pPr marL="0" lvl="0" indent="0" algn="l" rtl="0">
              <a:lnSpc>
                <a:spcPct val="100000"/>
              </a:lnSpc>
              <a:spcBef>
                <a:spcPts val="0"/>
              </a:spcBef>
              <a:spcAft>
                <a:spcPts val="0"/>
              </a:spcAft>
              <a:buSzPts val="1400"/>
              <a:buNone/>
            </a:pPr>
            <a:r>
              <a:rPr lang="nl-NL" sz="1200" dirty="0"/>
              <a:t>While water is seldom mentioned in the Sendai Framework itself, floods and storms account for nearly 90% of the most severe natural disasters (Adikari and Yoshitani, 2009). Those disasters are highly sensitive to the impacts of climate change.</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This graph help understanding that water should not be considered as an isolated sector but rather as a connector and a facilitator to achieve sustainable development goals, climate change adaptation and disaster risk reduction.</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Placing water at the heart of these strategies is an essential way forward and would help the water community deliver its message to the climate community and a broader audience (UN-WWDR).</a:t>
            </a:r>
            <a:endParaRPr sz="1200" dirty="0"/>
          </a:p>
          <a:p>
            <a:pPr marL="0" lvl="0" indent="0" algn="l" rtl="0">
              <a:lnSpc>
                <a:spcPct val="100000"/>
              </a:lnSpc>
              <a:spcBef>
                <a:spcPts val="0"/>
              </a:spcBef>
              <a:spcAft>
                <a:spcPts val="0"/>
              </a:spcAft>
              <a:buSzPts val="1400"/>
              <a:buNone/>
            </a:pPr>
            <a:endParaRPr sz="1200" dirty="0"/>
          </a:p>
        </p:txBody>
      </p:sp>
      <p:sp>
        <p:nvSpPr>
          <p:cNvPr id="465" name="Google Shape;465;p41: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4: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7" name="Google Shape;487;p44: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Clr>
                <a:schemeClr val="dk1"/>
              </a:buClr>
              <a:buSzPts val="1400"/>
              <a:buFont typeface="Arial"/>
              <a:buNone/>
            </a:pPr>
            <a:r>
              <a:rPr lang="nl-NL" sz="1200">
                <a:solidFill>
                  <a:schemeClr val="dk1"/>
                </a:solidFill>
              </a:rPr>
              <a:t>Interaction: has anyone heard of "no-regret solutions"? can someone explain or guess what it means?</a:t>
            </a:r>
            <a:endParaRPr sz="12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nl-NL" sz="1200">
                <a:solidFill>
                  <a:schemeClr val="dk1"/>
                </a:solidFill>
              </a:rPr>
              <a:t>Could you give an example of what you think would be considered a "no-regret solutions"?</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nl-NL" sz="1200"/>
              <a:t>Talking points:</a:t>
            </a:r>
            <a:endParaRPr sz="1200"/>
          </a:p>
          <a:p>
            <a:pPr marL="457200" lvl="0" indent="-304800" algn="l" rtl="0">
              <a:lnSpc>
                <a:spcPct val="100000"/>
              </a:lnSpc>
              <a:spcBef>
                <a:spcPts val="0"/>
              </a:spcBef>
              <a:spcAft>
                <a:spcPts val="0"/>
              </a:spcAft>
              <a:buSzPts val="1200"/>
              <a:buChar char="-"/>
            </a:pPr>
            <a:r>
              <a:rPr lang="nl-NL" sz="1200"/>
              <a:t>"No-regrets" policies and actions are measures that have benefit regardless of whether certain predicted climate change impacts are realized (FAO - Climate Change, Water and Food security, 2011)</a:t>
            </a:r>
            <a:endParaRPr sz="1200"/>
          </a:p>
          <a:p>
            <a:pPr marL="457200" lvl="0" indent="-304800" algn="l" rtl="0">
              <a:lnSpc>
                <a:spcPct val="100000"/>
              </a:lnSpc>
              <a:spcBef>
                <a:spcPts val="0"/>
              </a:spcBef>
              <a:spcAft>
                <a:spcPts val="0"/>
              </a:spcAft>
              <a:buSzPts val="1200"/>
              <a:buChar char="-"/>
            </a:pPr>
            <a:r>
              <a:rPr lang="nl-NL" sz="1200">
                <a:solidFill>
                  <a:schemeClr val="dk1"/>
                </a:solidFill>
              </a:rPr>
              <a:t> In many locations, there is high uncertainty about the precise changes that global climate change will cause in local weather. In such a case, no-regrets measures that focus on strengthening overall resilience and reducing vulnerability should be considered. These measures may not necessarily be targeted at a specific hazard, but help to increase resilience to shocks at large – for instance by strengthening community livelihoods and capacities.</a:t>
            </a:r>
            <a:endParaRPr sz="1200">
              <a:solidFill>
                <a:schemeClr val="dk1"/>
              </a:solidFill>
            </a:endParaRPr>
          </a:p>
          <a:p>
            <a:pPr marL="457200" lvl="0" indent="-304800" algn="l" rtl="0">
              <a:lnSpc>
                <a:spcPct val="100000"/>
              </a:lnSpc>
              <a:spcBef>
                <a:spcPts val="0"/>
              </a:spcBef>
              <a:spcAft>
                <a:spcPts val="0"/>
              </a:spcAft>
              <a:buSzPts val="1200"/>
              <a:buChar char="-"/>
            </a:pPr>
            <a:r>
              <a:rPr lang="nl-NL" sz="1200"/>
              <a:t>An example of a "No-regret" action is scheduled emptying of latrines in advance of flood seasons (WHO - Climate, Sanitation and Health, 2019)</a:t>
            </a:r>
            <a:endParaRPr sz="1200"/>
          </a:p>
        </p:txBody>
      </p:sp>
      <p:sp>
        <p:nvSpPr>
          <p:cNvPr id="488" name="Google Shape;488;p44: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4957498c9_0_19: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 name="Google Shape;59;gb4957498c9_0_19: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228600" lvl="0" indent="0" algn="l" rtl="0">
              <a:lnSpc>
                <a:spcPct val="100000"/>
              </a:lnSpc>
              <a:spcBef>
                <a:spcPts val="0"/>
              </a:spcBef>
              <a:spcAft>
                <a:spcPts val="0"/>
              </a:spcAft>
              <a:buClr>
                <a:schemeClr val="dk1"/>
              </a:buClr>
              <a:buSzPts val="1100"/>
              <a:buFont typeface="Arial"/>
              <a:buNone/>
            </a:pPr>
            <a:r>
              <a:rPr lang="nl-NL" sz="1200"/>
              <a:t>Interaction: Can someone give their view on whether they believe that climate change is a WASH and health crisis? Why?</a:t>
            </a:r>
            <a:endParaRPr sz="1200"/>
          </a:p>
          <a:p>
            <a:pPr marL="228600" lvl="0" indent="0" algn="l" rtl="0">
              <a:lnSpc>
                <a:spcPct val="100000"/>
              </a:lnSpc>
              <a:spcBef>
                <a:spcPts val="0"/>
              </a:spcBef>
              <a:spcAft>
                <a:spcPts val="0"/>
              </a:spcAft>
              <a:buClr>
                <a:schemeClr val="dk1"/>
              </a:buClr>
              <a:buSzPts val="1100"/>
              <a:buFont typeface="Arial"/>
              <a:buNone/>
            </a:pPr>
            <a:endParaRPr sz="1200"/>
          </a:p>
          <a:p>
            <a:pPr marL="228600" lvl="0" indent="0" algn="l" rtl="0">
              <a:lnSpc>
                <a:spcPct val="100000"/>
              </a:lnSpc>
              <a:spcBef>
                <a:spcPts val="0"/>
              </a:spcBef>
              <a:spcAft>
                <a:spcPts val="0"/>
              </a:spcAft>
              <a:buClr>
                <a:schemeClr val="dk1"/>
              </a:buClr>
              <a:buSzPts val="1100"/>
              <a:buFont typeface="Arial"/>
              <a:buNone/>
            </a:pPr>
            <a:endParaRPr sz="1200"/>
          </a:p>
          <a:p>
            <a:pPr marL="228600" lvl="0" indent="0" algn="l" rtl="0">
              <a:lnSpc>
                <a:spcPct val="100000"/>
              </a:lnSpc>
              <a:spcBef>
                <a:spcPts val="0"/>
              </a:spcBef>
              <a:spcAft>
                <a:spcPts val="0"/>
              </a:spcAft>
              <a:buClr>
                <a:schemeClr val="dk1"/>
              </a:buClr>
              <a:buSzPts val="1100"/>
              <a:buFont typeface="Arial"/>
              <a:buNone/>
            </a:pPr>
            <a:r>
              <a:rPr lang="nl-NL" sz="1200"/>
              <a:t>Key talking points:</a:t>
            </a:r>
            <a:endParaRPr sz="1200"/>
          </a:p>
          <a:p>
            <a:pPr marL="228600" lvl="0" indent="0" algn="l" rtl="0">
              <a:lnSpc>
                <a:spcPct val="100000"/>
              </a:lnSpc>
              <a:spcBef>
                <a:spcPts val="0"/>
              </a:spcBef>
              <a:spcAft>
                <a:spcPts val="0"/>
              </a:spcAft>
              <a:buClr>
                <a:schemeClr val="dk1"/>
              </a:buClr>
              <a:buSzPts val="1100"/>
              <a:buFont typeface="Arial"/>
              <a:buNone/>
            </a:pPr>
            <a:r>
              <a:rPr lang="nl-NL" sz="1200"/>
              <a:t>- Many people still think of climate change as an environmental issue, that might threaten polar bears but will not directly affect human health.</a:t>
            </a:r>
            <a:endParaRPr sz="1200"/>
          </a:p>
          <a:p>
            <a:pPr marL="228600" lvl="0" indent="0" algn="l" rtl="0">
              <a:lnSpc>
                <a:spcPct val="100000"/>
              </a:lnSpc>
              <a:spcBef>
                <a:spcPts val="0"/>
              </a:spcBef>
              <a:spcAft>
                <a:spcPts val="0"/>
              </a:spcAft>
              <a:buClr>
                <a:schemeClr val="dk1"/>
              </a:buClr>
              <a:buSzPts val="1100"/>
              <a:buFont typeface="Arial"/>
              <a:buNone/>
            </a:pPr>
            <a:r>
              <a:rPr lang="nl-NL" sz="1200"/>
              <a:t>- However, the WHO has stated that "climate change is already impacting human health and has become the largest health crisis of our time" (WHO website 2019). It needs to be addressed both urgently and at global scale.</a:t>
            </a:r>
            <a:endParaRPr sz="1200"/>
          </a:p>
          <a:p>
            <a:pPr marL="228600" lvl="0" indent="0" algn="l" rtl="0">
              <a:lnSpc>
                <a:spcPct val="100000"/>
              </a:lnSpc>
              <a:spcBef>
                <a:spcPts val="0"/>
              </a:spcBef>
              <a:spcAft>
                <a:spcPts val="0"/>
              </a:spcAft>
              <a:buClr>
                <a:schemeClr val="dk1"/>
              </a:buClr>
              <a:buSzPts val="1100"/>
              <a:buFont typeface="Arial"/>
              <a:buNone/>
            </a:pPr>
            <a:r>
              <a:rPr lang="nl-NL" sz="1200"/>
              <a:t>- There is substantial scientific evidence to support that climate change is already contributing to mortality and morbidity at the global level. A significant part of that burden is related to WASH services.</a:t>
            </a:r>
            <a:endParaRPr sz="1200"/>
          </a:p>
          <a:p>
            <a:pPr marL="228600" lvl="0" indent="0" algn="l" rtl="0">
              <a:lnSpc>
                <a:spcPct val="100000"/>
              </a:lnSpc>
              <a:spcBef>
                <a:spcPts val="0"/>
              </a:spcBef>
              <a:spcAft>
                <a:spcPts val="0"/>
              </a:spcAft>
              <a:buClr>
                <a:schemeClr val="dk1"/>
              </a:buClr>
              <a:buSzPts val="1100"/>
              <a:buFont typeface="Arial"/>
              <a:buNone/>
            </a:pPr>
            <a:r>
              <a:rPr lang="nl-NL" sz="1200"/>
              <a:t>- Yet, only 0.5% of multilateral climate finance has funded health projects (WHO 2018).</a:t>
            </a:r>
            <a:endParaRPr sz="1200"/>
          </a:p>
          <a:p>
            <a:pPr marL="228600" lvl="0" indent="0" algn="l" rtl="0">
              <a:lnSpc>
                <a:spcPct val="100000"/>
              </a:lnSpc>
              <a:spcBef>
                <a:spcPts val="0"/>
              </a:spcBef>
              <a:spcAft>
                <a:spcPts val="0"/>
              </a:spcAft>
              <a:buClr>
                <a:schemeClr val="dk1"/>
              </a:buClr>
              <a:buSzPts val="1100"/>
              <a:buFont typeface="Arial"/>
              <a:buNone/>
            </a:pPr>
            <a:r>
              <a:rPr lang="nl-NL" sz="1200"/>
              <a:t>- We need to shift the narrative and raise awareness that climate change is indeed a health and WASH crisis.</a:t>
            </a:r>
            <a:endParaRPr sz="1200"/>
          </a:p>
          <a:p>
            <a:pPr marL="228600" lvl="0" indent="0" algn="l" rtl="0">
              <a:lnSpc>
                <a:spcPct val="100000"/>
              </a:lnSpc>
              <a:spcBef>
                <a:spcPts val="0"/>
              </a:spcBef>
              <a:spcAft>
                <a:spcPts val="0"/>
              </a:spcAft>
              <a:buClr>
                <a:schemeClr val="dk1"/>
              </a:buClr>
              <a:buSzPts val="1100"/>
              <a:buFont typeface="Arial"/>
              <a:buNone/>
            </a:pPr>
            <a:endParaRPr sz="1200"/>
          </a:p>
          <a:p>
            <a:pPr marL="228600" lvl="0" indent="0" algn="l" rtl="0">
              <a:lnSpc>
                <a:spcPct val="100000"/>
              </a:lnSpc>
              <a:spcBef>
                <a:spcPts val="0"/>
              </a:spcBef>
              <a:spcAft>
                <a:spcPts val="0"/>
              </a:spcAft>
              <a:buClr>
                <a:schemeClr val="dk1"/>
              </a:buClr>
              <a:buSzPts val="1100"/>
              <a:buFont typeface="Arial"/>
              <a:buNone/>
            </a:pPr>
            <a:endParaRPr sz="1200"/>
          </a:p>
          <a:p>
            <a:pPr marL="228600" lvl="0" indent="0" algn="l" rtl="0">
              <a:lnSpc>
                <a:spcPct val="100000"/>
              </a:lnSpc>
              <a:spcBef>
                <a:spcPts val="0"/>
              </a:spcBef>
              <a:spcAft>
                <a:spcPts val="0"/>
              </a:spcAft>
              <a:buClr>
                <a:schemeClr val="dk1"/>
              </a:buClr>
              <a:buSzPts val="1100"/>
              <a:buFont typeface="Arial"/>
              <a:buNone/>
            </a:pPr>
            <a:r>
              <a:rPr lang="nl-NL" sz="1200"/>
              <a:t>Additional information for the moderator:</a:t>
            </a:r>
            <a:endParaRPr sz="1200"/>
          </a:p>
          <a:p>
            <a:pPr marL="228600" lvl="0" indent="0" algn="l" rtl="0">
              <a:lnSpc>
                <a:spcPct val="100000"/>
              </a:lnSpc>
              <a:spcBef>
                <a:spcPts val="0"/>
              </a:spcBef>
              <a:spcAft>
                <a:spcPts val="0"/>
              </a:spcAft>
              <a:buClr>
                <a:schemeClr val="dk1"/>
              </a:buClr>
              <a:buSzPts val="1100"/>
              <a:buFont typeface="Arial"/>
              <a:buNone/>
            </a:pPr>
            <a:r>
              <a:rPr lang="nl-NL" sz="1200"/>
              <a:t>There is higher certainty that climate related risks for health are rising. However there is also assiciated uncertainty about when and where these changes will happen and the magnitude of the impact. This is a complexity that we can not avoid.</a:t>
            </a:r>
            <a:endParaRPr sz="1200"/>
          </a:p>
          <a:p>
            <a:pPr marL="228600" lvl="0" indent="0" algn="l" rtl="0">
              <a:lnSpc>
                <a:spcPct val="100000"/>
              </a:lnSpc>
              <a:spcBef>
                <a:spcPts val="0"/>
              </a:spcBef>
              <a:spcAft>
                <a:spcPts val="0"/>
              </a:spcAft>
              <a:buClr>
                <a:schemeClr val="dk1"/>
              </a:buClr>
              <a:buSzPts val="1100"/>
              <a:buFont typeface="Arial"/>
              <a:buNone/>
            </a:pPr>
            <a:r>
              <a:rPr lang="nl-NL" sz="1200"/>
              <a:t>According to the Lancet 2019 ‘Countdown report on health and climate change’: "Present day changes in heat waves, labour capacity, vector-borne disease, and food security provide early warning of the compounded and overwhelming impact on public health that are expected if temperatures continue to rise. Trends in climate change impacts, exposures, and vulnerabilities show an unacceptably high level of risk for the current and future health of populations across the world.</a:t>
            </a:r>
            <a:endParaRPr sz="1200"/>
          </a:p>
          <a:p>
            <a:pPr marL="228600" lvl="0" indent="0" algn="l" rtl="0">
              <a:lnSpc>
                <a:spcPct val="100000"/>
              </a:lnSpc>
              <a:spcBef>
                <a:spcPts val="0"/>
              </a:spcBef>
              <a:spcAft>
                <a:spcPts val="0"/>
              </a:spcAft>
              <a:buClr>
                <a:schemeClr val="dk1"/>
              </a:buClr>
              <a:buSzPts val="1100"/>
              <a:buFont typeface="Arial"/>
              <a:buNone/>
            </a:pPr>
            <a:endParaRPr sz="1200"/>
          </a:p>
          <a:p>
            <a:pPr marL="228600" lvl="0" indent="0" algn="l" rtl="0">
              <a:lnSpc>
                <a:spcPct val="100000"/>
              </a:lnSpc>
              <a:spcBef>
                <a:spcPts val="0"/>
              </a:spcBef>
              <a:spcAft>
                <a:spcPts val="0"/>
              </a:spcAft>
              <a:buClr>
                <a:schemeClr val="dk1"/>
              </a:buClr>
              <a:buSzPts val="1100"/>
              <a:buFont typeface="Arial"/>
              <a:buNone/>
            </a:pPr>
            <a:endParaRPr sz="1200"/>
          </a:p>
          <a:p>
            <a:pPr marL="228600" lvl="0" indent="0" algn="l" rtl="0">
              <a:lnSpc>
                <a:spcPct val="100000"/>
              </a:lnSpc>
              <a:spcBef>
                <a:spcPts val="0"/>
              </a:spcBef>
              <a:spcAft>
                <a:spcPts val="0"/>
              </a:spcAft>
              <a:buClr>
                <a:schemeClr val="dk1"/>
              </a:buClr>
              <a:buSzPts val="1400"/>
              <a:buFont typeface="Arial"/>
              <a:buNone/>
            </a:pPr>
            <a:endParaRPr sz="1200"/>
          </a:p>
        </p:txBody>
      </p:sp>
      <p:sp>
        <p:nvSpPr>
          <p:cNvPr id="60" name="Google Shape;60;gb4957498c9_0_19: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marR="0" lvl="0" indent="0" algn="l" rtl="0">
              <a:lnSpc>
                <a:spcPct val="100000"/>
              </a:lnSpc>
              <a:spcBef>
                <a:spcPts val="0"/>
              </a:spcBef>
              <a:spcAft>
                <a:spcPts val="0"/>
              </a:spcAft>
              <a:buSzPts val="1200"/>
              <a:buNone/>
            </a:pPr>
            <a:fld id="{00000000-1234-1234-1234-123412341234}" type="slidenum">
              <a:rPr lang="nl-NL"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5: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 name="Google Shape;67;p5:notes"/>
          <p:cNvSpPr txBox="1">
            <a:spLocks noGrp="1"/>
          </p:cNvSpPr>
          <p:nvPr>
            <p:ph type="body" idx="1"/>
          </p:nvPr>
        </p:nvSpPr>
        <p:spPr>
          <a:xfrm>
            <a:off x="987268" y="15120713"/>
            <a:ext cx="7898100" cy="14324700"/>
          </a:xfrm>
          <a:prstGeom prst="rect">
            <a:avLst/>
          </a:prstGeom>
          <a:noFill/>
          <a:ln>
            <a:noFill/>
          </a:ln>
        </p:spPr>
        <p:txBody>
          <a:bodyPr spcFirstLastPara="1" wrap="square" lIns="172975" tIns="86450" rIns="172975" bIns="8645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8" name="Google Shape;68;p5:notes"/>
          <p:cNvSpPr txBox="1">
            <a:spLocks noGrp="1"/>
          </p:cNvSpPr>
          <p:nvPr>
            <p:ph type="sldNum" idx="12"/>
          </p:nvPr>
        </p:nvSpPr>
        <p:spPr>
          <a:xfrm>
            <a:off x="5592223" y="30235894"/>
            <a:ext cx="4278000" cy="1591500"/>
          </a:xfrm>
          <a:prstGeom prst="rect">
            <a:avLst/>
          </a:prstGeom>
          <a:noFill/>
          <a:ln>
            <a:noFill/>
          </a:ln>
        </p:spPr>
        <p:txBody>
          <a:bodyPr spcFirstLastPara="1" wrap="square" lIns="172975" tIns="86450" rIns="172975" bIns="86450" anchor="b" anchorCtr="0">
            <a:noAutofit/>
          </a:bodyPr>
          <a:lstStyle/>
          <a:p>
            <a:pPr marL="0" marR="0" lvl="0" indent="0" algn="r" rtl="0">
              <a:lnSpc>
                <a:spcPct val="100000"/>
              </a:lnSpc>
              <a:spcBef>
                <a:spcPts val="0"/>
              </a:spcBef>
              <a:spcAft>
                <a:spcPts val="0"/>
              </a:spcAft>
              <a:buSzPts val="2300"/>
              <a:buNone/>
            </a:pPr>
            <a:fld id="{00000000-1234-1234-1234-123412341234}" type="slidenum">
              <a:rPr lang="nl-NL" sz="23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6: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 name="Google Shape;74;p6: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457200" marR="0" lvl="0" indent="-228600" algn="l" rtl="0">
              <a:lnSpc>
                <a:spcPct val="100000"/>
              </a:lnSpc>
              <a:spcBef>
                <a:spcPts val="0"/>
              </a:spcBef>
              <a:spcAft>
                <a:spcPts val="0"/>
              </a:spcAft>
              <a:buSzPts val="1400"/>
              <a:buNone/>
            </a:pPr>
            <a:r>
              <a:rPr lang="nl-NL"/>
              <a:t>What are the main health risks from WASH? Does Climate Change affect WASH, if yes how?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nl-NL"/>
              <a:t>This question could be first posed as an open question to the audience to gather their thoughts. </a:t>
            </a:r>
            <a:endParaRPr/>
          </a:p>
        </p:txBody>
      </p:sp>
      <p:sp>
        <p:nvSpPr>
          <p:cNvPr id="75" name="Google Shape;75;p6: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l" rtl="0">
              <a:lnSpc>
                <a:spcPct val="100000"/>
              </a:lnSpc>
              <a:spcBef>
                <a:spcPts val="0"/>
              </a:spcBef>
              <a:spcAft>
                <a:spcPts val="0"/>
              </a:spcAft>
              <a:buSzPts val="1400"/>
              <a:buNone/>
            </a:pPr>
            <a:fld id="{00000000-1234-1234-1234-123412341234}" type="slidenum">
              <a:rPr lang="nl-NL" sz="1400" b="0" i="0" u="none" strike="noStrike" cap="none">
                <a:solidFill>
                  <a:schemeClr val="dk1"/>
                </a:solidFill>
                <a:latin typeface="Arial"/>
                <a:ea typeface="Arial"/>
                <a:cs typeface="Arial"/>
                <a:sym typeface="Arial"/>
              </a:rPr>
              <a:t>6</a:t>
            </a:fld>
            <a:endParaRPr sz="14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7: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2" name="Google Shape;82;p7:notes"/>
          <p:cNvSpPr txBox="1">
            <a:spLocks noGrp="1"/>
          </p:cNvSpPr>
          <p:nvPr>
            <p:ph type="body" idx="1"/>
          </p:nvPr>
        </p:nvSpPr>
        <p:spPr>
          <a:xfrm>
            <a:off x="987268" y="15120713"/>
            <a:ext cx="7898100" cy="14324700"/>
          </a:xfrm>
          <a:prstGeom prst="rect">
            <a:avLst/>
          </a:prstGeom>
          <a:noFill/>
          <a:ln>
            <a:noFill/>
          </a:ln>
        </p:spPr>
        <p:txBody>
          <a:bodyPr spcFirstLastPara="1" wrap="square" lIns="172975" tIns="86450" rIns="172975" bIns="8645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nl-NL" sz="1200" b="1" dirty="0"/>
              <a:t>Note, for the animator: this slide contains a link to a Youtube video, if you don’t have access to an internet presentation the next slide has the same content with an image instead.</a:t>
            </a:r>
            <a:endParaRPr sz="1200" b="1" u="sng" dirty="0">
              <a:solidFill>
                <a:schemeClr val="hlink"/>
              </a:solidFill>
              <a:hlinkClick r:id="rId3"/>
            </a:endParaRPr>
          </a:p>
          <a:p>
            <a:pPr marL="0" lvl="0" indent="0" algn="l" rtl="0">
              <a:lnSpc>
                <a:spcPct val="100000"/>
              </a:lnSpc>
              <a:spcBef>
                <a:spcPts val="0"/>
              </a:spcBef>
              <a:spcAft>
                <a:spcPts val="0"/>
              </a:spcAft>
              <a:buClr>
                <a:schemeClr val="dk1"/>
              </a:buClr>
              <a:buSzPts val="1400"/>
              <a:buFont typeface="Arial"/>
              <a:buNone/>
            </a:pPr>
            <a:r>
              <a:rPr lang="nl-NL" sz="1200" u="sng" dirty="0">
                <a:solidFill>
                  <a:schemeClr val="hlink"/>
                </a:solidFill>
                <a:hlinkClick r:id="rId3"/>
              </a:rPr>
              <a:t>https://www.youtube.com/watch?v=BgnB7KJqUbg&amp;feature=youtu.be</a:t>
            </a: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rPr>
              <a:t>Interaction: ask participants what do they know about the water cycle? How is it affected by climate change?</a:t>
            </a: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rPr>
              <a:t>Talking points:</a:t>
            </a:r>
            <a:endParaRPr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"The water cycle is the path that all water follows as it moves around Earth in different states", meaning liquid, gaz or ice (NASA)</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Water evaporates from land and sea, which eventually returns to Earth as rain and snow.</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The climate crisis intensifies this cycle because as air temperature increase, more water evaporates into the air.</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Warmer air can hold more water vapor, which can lead to more intense rainstorms, causing major problems like extreme flooding around the world.</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Meanwhile, some people are experiencing more dry air and even drought.</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By affecting water resources, climate change also disrupts water services for all economic, social and environmental functions that water supports such as health, tourism, agriculture and industry. </a:t>
            </a: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Additional information for the facilitator - Sources: UN-Water - CC Adaptation - The pivotal role of water, 2010, UN - World Water Development Report 2020 - Water &amp; Climate Change</a:t>
            </a: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nl-NL" sz="1200" dirty="0">
                <a:solidFill>
                  <a:schemeClr val="dk1"/>
                </a:solidFill>
              </a:rPr>
              <a:t>The earth’s climate and the terrestrial water cycle have a very close and complex relationship that are also mediated by anthropogenic factors such as water management systems or agriculture.</a:t>
            </a:r>
            <a:endParaRPr sz="1200" dirty="0">
              <a:solidFill>
                <a:schemeClr val="dk1"/>
              </a:solidFill>
            </a:endParaRPr>
          </a:p>
          <a:p>
            <a:pPr marL="45720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nl-NL" sz="1200" dirty="0">
                <a:solidFill>
                  <a:schemeClr val="dk1"/>
                </a:solidFill>
              </a:rPr>
              <a:t>"Water is the primary medium through which climate change influences the Earth’s ecosystem and thus the livelihood and well-being of societies" (UN-Water - CC Adaptation - The pivotal role of water, 2010).</a:t>
            </a: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r>
              <a:rPr lang="nl-NL" sz="1200" dirty="0">
                <a:solidFill>
                  <a:schemeClr val="dk1"/>
                </a:solidFill>
              </a:rPr>
              <a:t>Rainfall comes from seawater evaporation that creates clouds that are pushed over land by wind currents. Some of that rain will be absorbed by the soil and fuel groundwater aquifers, some of it will get captures into rivers and lakes and fuel surface water, and eventually all of that water will end up back in the oceans.</a:t>
            </a:r>
            <a:endParaRPr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r>
              <a:rPr lang="nl-NL" sz="1200" dirty="0">
                <a:solidFill>
                  <a:schemeClr val="dk1"/>
                </a:solidFill>
              </a:rPr>
              <a:t>Plants play a crucial role since they contribute in retaining water in land and release the water that they are not using back into the atmosphere through what is called “evapotranspiration”. This contributes to forming clouds and also explains why there is rain even far away from the ocean shores. This is also why deforestation is associated with an increase in droughts.</a:t>
            </a:r>
            <a:endParaRPr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r>
              <a:rPr lang="nl-NL" sz="1200" dirty="0">
                <a:solidFill>
                  <a:schemeClr val="dk1"/>
                </a:solidFill>
              </a:rPr>
              <a:t>Water is the primary medium through which climate change influences the Earth’s ecosystem and thus the livelihood and well-being of societies (UN-Water 2010). The earth’s climate and the terrestrial water cycle have a very close and complex relationship that are also mediated by anthropogenic factors such as water management systems or agriculture. Changes in climate variability and change therefore affects water resources. For example, a rainfall deficit will reduce soil moisture, river flow and groundwater recharge, but the magnitude of these flow-on effects will depend on local conditions such as soil properties, geology, vegetation and water use. By affecting water resources, climate change also disrupts water services for all economic, social and environmental functions that water supports. Therefore, the impacts reach into many sectoral interests such as health, tourism, agriculture and industry. </a:t>
            </a: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r>
              <a:rPr lang="nl-NL" sz="1200" dirty="0">
                <a:solidFill>
                  <a:schemeClr val="dk1"/>
                </a:solidFill>
              </a:rPr>
              <a:t>Water-related climate risks arise from too much water, too little water or polluted water. </a:t>
            </a:r>
            <a:endParaRPr sz="1200" dirty="0">
              <a:solidFill>
                <a:schemeClr val="dk1"/>
              </a:solidFill>
            </a:endParaRPr>
          </a:p>
          <a:p>
            <a:pPr marL="22860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228600" lvl="0" indent="0" algn="l" rtl="0">
              <a:lnSpc>
                <a:spcPct val="100000"/>
              </a:lnSpc>
              <a:spcBef>
                <a:spcPts val="0"/>
              </a:spcBef>
              <a:spcAft>
                <a:spcPts val="0"/>
              </a:spcAft>
              <a:buClr>
                <a:schemeClr val="dk1"/>
              </a:buClr>
              <a:buSzPts val="1400"/>
              <a:buFont typeface="Arial"/>
              <a:buNone/>
            </a:pPr>
            <a:r>
              <a:rPr lang="nl-NL" sz="1200" dirty="0">
                <a:solidFill>
                  <a:schemeClr val="dk1"/>
                </a:solidFill>
              </a:rPr>
              <a:t>Source: IFRC</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83" name="Google Shape;83;p7:notes"/>
          <p:cNvSpPr txBox="1">
            <a:spLocks noGrp="1"/>
          </p:cNvSpPr>
          <p:nvPr>
            <p:ph type="sldNum" idx="12"/>
          </p:nvPr>
        </p:nvSpPr>
        <p:spPr>
          <a:xfrm>
            <a:off x="5592223" y="30235894"/>
            <a:ext cx="4278000" cy="15915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8: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 name="Google Shape;90;p8:notes"/>
          <p:cNvSpPr txBox="1">
            <a:spLocks noGrp="1"/>
          </p:cNvSpPr>
          <p:nvPr>
            <p:ph type="body" idx="1"/>
          </p:nvPr>
        </p:nvSpPr>
        <p:spPr>
          <a:xfrm>
            <a:off x="987268" y="15120713"/>
            <a:ext cx="7898100" cy="143247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rPr>
              <a:t>Interaction: ask participants what do they know about the water cycle? How is it affected by climate change?</a:t>
            </a:r>
            <a:endParaRPr sz="1200" dirty="0"/>
          </a:p>
          <a:p>
            <a:pPr marL="0" marR="0" lvl="0" indent="0" algn="l" rtl="0">
              <a:lnSpc>
                <a:spcPct val="100000"/>
              </a:lnSpc>
              <a:spcBef>
                <a:spcPts val="0"/>
              </a:spcBef>
              <a:spcAft>
                <a:spcPts val="0"/>
              </a:spcAft>
              <a:buClr>
                <a:srgbClr val="000000"/>
              </a:buClr>
              <a:buSzPts val="1400"/>
              <a:buFont typeface="Arial"/>
              <a:buNone/>
            </a:pPr>
            <a:endParaRPr sz="1200" dirty="0"/>
          </a:p>
          <a:p>
            <a:pPr marL="0" marR="0" lvl="0" indent="0" algn="l" rtl="0">
              <a:lnSpc>
                <a:spcPct val="100000"/>
              </a:lnSpc>
              <a:spcBef>
                <a:spcPts val="0"/>
              </a:spcBef>
              <a:spcAft>
                <a:spcPts val="0"/>
              </a:spcAft>
              <a:buClr>
                <a:srgbClr val="000000"/>
              </a:buClr>
              <a:buSzPts val="1400"/>
              <a:buFont typeface="Arial"/>
              <a:buNone/>
            </a:pPr>
            <a:r>
              <a:rPr lang="nl-NL" sz="1200" dirty="0"/>
              <a:t>Talking points:</a:t>
            </a:r>
            <a:endParaRPr dirty="0"/>
          </a:p>
          <a:p>
            <a:pPr marL="457200" marR="0" lvl="0" indent="-304800" algn="l" rtl="0">
              <a:lnSpc>
                <a:spcPct val="100000"/>
              </a:lnSpc>
              <a:spcBef>
                <a:spcPts val="0"/>
              </a:spcBef>
              <a:spcAft>
                <a:spcPts val="0"/>
              </a:spcAft>
              <a:buSzPts val="1200"/>
              <a:buChar char="-"/>
            </a:pPr>
            <a:r>
              <a:rPr lang="nl-NL" sz="1200" dirty="0"/>
              <a:t>"The water cycle is the path that all water follows as it moves around Earth in different states", meaning liquid, gaz or ice (NASA)</a:t>
            </a:r>
            <a:endParaRPr sz="1200" dirty="0"/>
          </a:p>
          <a:p>
            <a:pPr marL="457200" marR="0" lvl="0" indent="-304800" algn="l" rtl="0">
              <a:lnSpc>
                <a:spcPct val="100000"/>
              </a:lnSpc>
              <a:spcBef>
                <a:spcPts val="0"/>
              </a:spcBef>
              <a:spcAft>
                <a:spcPts val="0"/>
              </a:spcAft>
              <a:buSzPts val="1200"/>
              <a:buChar char="-"/>
            </a:pPr>
            <a:r>
              <a:rPr lang="nl-NL" sz="1200" dirty="0"/>
              <a:t>Water evaporates from land and sea, which eventually returns to Earth as rain and snow.</a:t>
            </a:r>
            <a:endParaRPr sz="1200" dirty="0"/>
          </a:p>
          <a:p>
            <a:pPr marL="457200" marR="0" lvl="0" indent="-304800" algn="l" rtl="0">
              <a:lnSpc>
                <a:spcPct val="100000"/>
              </a:lnSpc>
              <a:spcBef>
                <a:spcPts val="0"/>
              </a:spcBef>
              <a:spcAft>
                <a:spcPts val="0"/>
              </a:spcAft>
              <a:buSzPts val="1200"/>
              <a:buChar char="-"/>
            </a:pPr>
            <a:r>
              <a:rPr lang="nl-NL" sz="1200" dirty="0"/>
              <a:t>The climate crisis intensifies this cycle because as air temperature increase, more water evaporates into the air.</a:t>
            </a:r>
            <a:endParaRPr sz="1200" dirty="0"/>
          </a:p>
          <a:p>
            <a:pPr marL="457200" marR="0" lvl="0" indent="-304800" algn="l" rtl="0">
              <a:lnSpc>
                <a:spcPct val="100000"/>
              </a:lnSpc>
              <a:spcBef>
                <a:spcPts val="0"/>
              </a:spcBef>
              <a:spcAft>
                <a:spcPts val="0"/>
              </a:spcAft>
              <a:buSzPts val="1200"/>
              <a:buChar char="-"/>
            </a:pPr>
            <a:r>
              <a:rPr lang="nl-NL" sz="1200" dirty="0"/>
              <a:t>Warmer air can hold more water vapor, which can lead to more intense rainstorms, causing major problems like extreme flooding around the world.</a:t>
            </a:r>
            <a:endParaRPr sz="1200" dirty="0"/>
          </a:p>
          <a:p>
            <a:pPr marL="457200" marR="0" lvl="0" indent="-304800" algn="l" rtl="0">
              <a:lnSpc>
                <a:spcPct val="100000"/>
              </a:lnSpc>
              <a:spcBef>
                <a:spcPts val="0"/>
              </a:spcBef>
              <a:spcAft>
                <a:spcPts val="0"/>
              </a:spcAft>
              <a:buSzPts val="1200"/>
              <a:buChar char="-"/>
            </a:pPr>
            <a:r>
              <a:rPr lang="nl-NL" sz="1200" dirty="0"/>
              <a:t>Meanwhile, some people are experiencing more dry air and even drought.</a:t>
            </a:r>
            <a:endParaRPr sz="1200" dirty="0"/>
          </a:p>
          <a:p>
            <a:pPr marL="457200" lvl="0" indent="-304800" algn="l" rtl="0">
              <a:lnSpc>
                <a:spcPct val="100000"/>
              </a:lnSpc>
              <a:spcBef>
                <a:spcPts val="0"/>
              </a:spcBef>
              <a:spcAft>
                <a:spcPts val="0"/>
              </a:spcAft>
              <a:buSzPts val="1200"/>
              <a:buChar char="-"/>
            </a:pPr>
            <a:r>
              <a:rPr lang="nl-NL" sz="1200" dirty="0">
                <a:solidFill>
                  <a:schemeClr val="dk1"/>
                </a:solidFill>
              </a:rPr>
              <a:t>By affecting water resources, climate change also disrupts water services for all economic, social and environmental functions that water supports such as health, tourism, agriculture and industry. </a:t>
            </a:r>
            <a:endParaRPr sz="1200" dirty="0"/>
          </a:p>
          <a:p>
            <a:pPr marL="0" marR="0" lvl="0" indent="0" algn="l" rtl="0">
              <a:lnSpc>
                <a:spcPct val="100000"/>
              </a:lnSpc>
              <a:spcBef>
                <a:spcPts val="0"/>
              </a:spcBef>
              <a:spcAft>
                <a:spcPts val="0"/>
              </a:spcAft>
              <a:buClr>
                <a:srgbClr val="000000"/>
              </a:buClr>
              <a:buSzPts val="1400"/>
              <a:buFont typeface="Arial"/>
              <a:buNone/>
            </a:pPr>
            <a:endParaRPr sz="1200" dirty="0"/>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Additional information for the facilitator - Sources: UN-Water - CC Adaptation - The pivotal role of water, 2010, UN - World Water Development Report 2020 - Water &amp; Climate Change</a:t>
            </a:r>
            <a:endParaRPr sz="1200" dirty="0"/>
          </a:p>
          <a:p>
            <a:pPr marL="457200" marR="0" lvl="0" indent="-228600" algn="l" rtl="0">
              <a:lnSpc>
                <a:spcPct val="100000"/>
              </a:lnSpc>
              <a:spcBef>
                <a:spcPts val="0"/>
              </a:spcBef>
              <a:spcAft>
                <a:spcPts val="0"/>
              </a:spcAft>
              <a:buClr>
                <a:srgbClr val="000000"/>
              </a:buClr>
              <a:buSzPts val="1400"/>
              <a:buFont typeface="Arial"/>
              <a:buNone/>
            </a:pPr>
            <a:endParaRPr sz="1200" dirty="0"/>
          </a:p>
          <a:p>
            <a:pPr marL="457200" lvl="0" indent="0" algn="l" rtl="0">
              <a:lnSpc>
                <a:spcPct val="100000"/>
              </a:lnSpc>
              <a:spcBef>
                <a:spcPts val="0"/>
              </a:spcBef>
              <a:spcAft>
                <a:spcPts val="0"/>
              </a:spcAft>
              <a:buSzPts val="1400"/>
              <a:buNone/>
            </a:pPr>
            <a:r>
              <a:rPr lang="nl-NL" sz="1200" dirty="0">
                <a:solidFill>
                  <a:schemeClr val="dk1"/>
                </a:solidFill>
              </a:rPr>
              <a:t>The earth’s climate and the terrestrial water cycle have a very close and complex relationship that are also mediated by anthropogenic factors such as water management systems or agriculture.</a:t>
            </a:r>
            <a:endParaRPr sz="1200" dirty="0">
              <a:solidFill>
                <a:schemeClr val="dk1"/>
              </a:solidFill>
            </a:endParaRPr>
          </a:p>
          <a:p>
            <a:pPr marL="457200" lvl="0" indent="0" algn="l" rtl="0">
              <a:lnSpc>
                <a:spcPct val="100000"/>
              </a:lnSpc>
              <a:spcBef>
                <a:spcPts val="0"/>
              </a:spcBef>
              <a:spcAft>
                <a:spcPts val="0"/>
              </a:spcAft>
              <a:buSzPts val="1400"/>
              <a:buNone/>
            </a:pPr>
            <a:endParaRPr sz="1200" dirty="0">
              <a:solidFill>
                <a:schemeClr val="dk1"/>
              </a:solidFill>
            </a:endParaRPr>
          </a:p>
          <a:p>
            <a:pPr marL="457200" lvl="0" indent="0" algn="l" rtl="0">
              <a:lnSpc>
                <a:spcPct val="100000"/>
              </a:lnSpc>
              <a:spcBef>
                <a:spcPts val="0"/>
              </a:spcBef>
              <a:spcAft>
                <a:spcPts val="0"/>
              </a:spcAft>
              <a:buSzPts val="1400"/>
              <a:buNone/>
            </a:pPr>
            <a:r>
              <a:rPr lang="nl-NL" sz="1200" dirty="0">
                <a:solidFill>
                  <a:schemeClr val="dk1"/>
                </a:solidFill>
              </a:rPr>
              <a:t>"Water is the primary medium through which climate change influences the Earth’s ecosystem and thus the livelihood and well-being of societies" (UN-Water - CC Adaptation - The pivotal role of water, 2010).</a:t>
            </a:r>
            <a:endParaRPr sz="1200" dirty="0"/>
          </a:p>
          <a:p>
            <a:pPr marL="457200" marR="0" lvl="0" indent="-228600" algn="l" rtl="0">
              <a:lnSpc>
                <a:spcPct val="100000"/>
              </a:lnSpc>
              <a:spcBef>
                <a:spcPts val="0"/>
              </a:spcBef>
              <a:spcAft>
                <a:spcPts val="0"/>
              </a:spcAft>
              <a:buClr>
                <a:srgbClr val="000000"/>
              </a:buClr>
              <a:buSzPts val="1400"/>
              <a:buFont typeface="Arial"/>
              <a:buNone/>
            </a:pPr>
            <a:endParaRPr sz="1200" dirty="0"/>
          </a:p>
          <a:p>
            <a:pPr marL="457200" marR="0" lvl="0" indent="-228600" algn="l" rtl="0">
              <a:lnSpc>
                <a:spcPct val="100000"/>
              </a:lnSpc>
              <a:spcBef>
                <a:spcPts val="0"/>
              </a:spcBef>
              <a:spcAft>
                <a:spcPts val="0"/>
              </a:spcAft>
              <a:buClr>
                <a:srgbClr val="000000"/>
              </a:buClr>
              <a:buSzPts val="1400"/>
              <a:buFont typeface="Arial"/>
              <a:buNone/>
            </a:pPr>
            <a:r>
              <a:rPr lang="nl-NL" sz="1200" dirty="0"/>
              <a:t>Rainfall comes from seawater evaporation that creates clouds that are pushed over land by wind currents. Some of that rain will be absorbed by the soil and fuel groundwater aquifers, some of it will get captures into rivers and lakes and fuel surface water, and eventually all of that water will end up back in the oceans.</a:t>
            </a:r>
            <a:endParaRPr dirty="0"/>
          </a:p>
          <a:p>
            <a:pPr marL="457200" marR="0" lvl="0" indent="-228600" algn="l" rtl="0">
              <a:lnSpc>
                <a:spcPct val="100000"/>
              </a:lnSpc>
              <a:spcBef>
                <a:spcPts val="0"/>
              </a:spcBef>
              <a:spcAft>
                <a:spcPts val="0"/>
              </a:spcAft>
              <a:buClr>
                <a:srgbClr val="000000"/>
              </a:buClr>
              <a:buSzPts val="1400"/>
              <a:buFont typeface="Arial"/>
              <a:buNone/>
            </a:pPr>
            <a:r>
              <a:rPr lang="nl-NL" sz="1200" dirty="0"/>
              <a:t>Plants play a crucial role since they contribute in retaining water in land and release the water that they are not using back into the atmosphere through what is called “evapotranspiration”. This contributes to forming clouds and also explains why there is rain even far away from the ocean shores. This is also why deforestation is associated with an increase in droughts.</a:t>
            </a:r>
            <a:endParaRPr dirty="0"/>
          </a:p>
          <a:p>
            <a:pPr marL="457200" marR="0" lvl="0" indent="-228600" algn="l" rtl="0">
              <a:lnSpc>
                <a:spcPct val="100000"/>
              </a:lnSpc>
              <a:spcBef>
                <a:spcPts val="0"/>
              </a:spcBef>
              <a:spcAft>
                <a:spcPts val="0"/>
              </a:spcAft>
              <a:buClr>
                <a:srgbClr val="000000"/>
              </a:buClr>
              <a:buSzPts val="1400"/>
              <a:buFont typeface="Arial"/>
              <a:buNone/>
            </a:pPr>
            <a:endParaRPr sz="1200" dirty="0"/>
          </a:p>
          <a:p>
            <a:pPr marL="457200" marR="0" lvl="0" indent="-228600" algn="l" rtl="0">
              <a:lnSpc>
                <a:spcPct val="100000"/>
              </a:lnSpc>
              <a:spcBef>
                <a:spcPts val="0"/>
              </a:spcBef>
              <a:spcAft>
                <a:spcPts val="0"/>
              </a:spcAft>
              <a:buClr>
                <a:srgbClr val="000000"/>
              </a:buClr>
              <a:buSzPts val="1400"/>
              <a:buFont typeface="Arial"/>
              <a:buNone/>
            </a:pPr>
            <a:r>
              <a:rPr lang="nl-NL" sz="1200" b="0" i="0" u="none" strike="noStrike" cap="none" dirty="0">
                <a:solidFill>
                  <a:srgbClr val="000000"/>
                </a:solidFill>
                <a:latin typeface="Arial"/>
                <a:ea typeface="Arial"/>
                <a:cs typeface="Arial"/>
                <a:sym typeface="Arial"/>
              </a:rPr>
              <a:t>Water is the primary medium through which climate change influences the Earth’s ecosystem and thus the livelihood and well-being of societies (UN-Water 2010). The earth’s climate and the terrestrial water cycle have a very close and complex relationship that are also mediated by anthropogenic factors such as water management systems or agriculture. Changes in climate variability and change therefore affects water resources. For example, a rainfall deficit will reduce soil moisture, river flow and groundwater recharge, but the magnitude of these flow-on effects will depend on local conditions such as soil properties, geology, vegetation and water use. By affecting water resources, climate change also disrupts water services for all economic, social and environmental functions that water supports. Therefore, the impacts reach into many sectoral interests such as health, tourism, agriculture and industry. </a:t>
            </a:r>
            <a:endParaRPr sz="1200" dirty="0"/>
          </a:p>
          <a:p>
            <a:pPr marL="457200" marR="0" lvl="0" indent="-228600" algn="l" rtl="0">
              <a:lnSpc>
                <a:spcPct val="100000"/>
              </a:lnSpc>
              <a:spcBef>
                <a:spcPts val="0"/>
              </a:spcBef>
              <a:spcAft>
                <a:spcPts val="0"/>
              </a:spcAft>
              <a:buClr>
                <a:srgbClr val="000000"/>
              </a:buClr>
              <a:buSzPts val="1400"/>
              <a:buFont typeface="Arial"/>
              <a:buNone/>
            </a:pPr>
            <a:endParaRPr sz="1200" dirty="0"/>
          </a:p>
          <a:p>
            <a:pPr marL="457200" marR="0" lvl="0" indent="-228600" algn="l" rtl="0">
              <a:lnSpc>
                <a:spcPct val="100000"/>
              </a:lnSpc>
              <a:spcBef>
                <a:spcPts val="0"/>
              </a:spcBef>
              <a:spcAft>
                <a:spcPts val="0"/>
              </a:spcAft>
              <a:buClr>
                <a:srgbClr val="000000"/>
              </a:buClr>
              <a:buSzPts val="1400"/>
              <a:buFont typeface="Arial"/>
              <a:buNone/>
            </a:pPr>
            <a:r>
              <a:rPr lang="nl-NL" sz="1200" b="0" i="0" u="none" strike="noStrike" cap="none" dirty="0">
                <a:solidFill>
                  <a:srgbClr val="000000"/>
                </a:solidFill>
                <a:latin typeface="Arial"/>
                <a:ea typeface="Arial"/>
                <a:cs typeface="Arial"/>
                <a:sym typeface="Arial"/>
              </a:rPr>
              <a:t>Water-related climate risks arise from too much water, too little water or polluted water. </a:t>
            </a:r>
            <a:endParaRPr sz="1200" dirty="0"/>
          </a:p>
          <a:p>
            <a:pPr marL="228600" marR="0" lvl="0" indent="0" algn="l" rtl="0">
              <a:lnSpc>
                <a:spcPct val="100000"/>
              </a:lnSpc>
              <a:spcBef>
                <a:spcPts val="0"/>
              </a:spcBef>
              <a:spcAft>
                <a:spcPts val="0"/>
              </a:spcAft>
              <a:buClr>
                <a:srgbClr val="000000"/>
              </a:buClr>
              <a:buSzPts val="1400"/>
              <a:buFont typeface="Arial"/>
              <a:buNone/>
            </a:pPr>
            <a:endParaRPr sz="1200" dirty="0"/>
          </a:p>
          <a:p>
            <a:pPr marL="457200" marR="0" lvl="0" indent="-228600" algn="l" rtl="0">
              <a:lnSpc>
                <a:spcPct val="100000"/>
              </a:lnSpc>
              <a:spcBef>
                <a:spcPts val="0"/>
              </a:spcBef>
              <a:spcAft>
                <a:spcPts val="0"/>
              </a:spcAft>
              <a:buClr>
                <a:srgbClr val="000000"/>
              </a:buClr>
              <a:buSzPts val="1400"/>
              <a:buFont typeface="Arial"/>
              <a:buNone/>
            </a:pPr>
            <a:endParaRPr sz="1200" dirty="0"/>
          </a:p>
          <a:p>
            <a:pPr marL="457200" marR="0" lvl="0" indent="-228600" algn="l" rtl="0">
              <a:lnSpc>
                <a:spcPct val="100000"/>
              </a:lnSpc>
              <a:spcBef>
                <a:spcPts val="0"/>
              </a:spcBef>
              <a:spcAft>
                <a:spcPts val="0"/>
              </a:spcAft>
              <a:buClr>
                <a:srgbClr val="000000"/>
              </a:buClr>
              <a:buSzPts val="1400"/>
              <a:buFont typeface="Arial"/>
              <a:buNone/>
            </a:pPr>
            <a:endParaRPr sz="1200" dirty="0"/>
          </a:p>
          <a:p>
            <a:pPr marL="457200" marR="0" lvl="0" indent="-228600" algn="l" rtl="0">
              <a:lnSpc>
                <a:spcPct val="100000"/>
              </a:lnSpc>
              <a:spcBef>
                <a:spcPts val="0"/>
              </a:spcBef>
              <a:spcAft>
                <a:spcPts val="0"/>
              </a:spcAft>
              <a:buClr>
                <a:srgbClr val="000000"/>
              </a:buClr>
              <a:buSzPts val="1400"/>
              <a:buFont typeface="Arial"/>
              <a:buNone/>
            </a:pPr>
            <a:r>
              <a:rPr lang="nl-NL" sz="1200" dirty="0"/>
              <a:t>Source: https://www.un-igrac.org/resource/water-module-poster-water-cycle-including-human-activity </a:t>
            </a:r>
            <a:endParaRPr dirty="0"/>
          </a:p>
          <a:p>
            <a:pPr marL="0" lvl="0" indent="0" algn="l" rtl="0">
              <a:lnSpc>
                <a:spcPct val="100000"/>
              </a:lnSpc>
              <a:spcBef>
                <a:spcPts val="0"/>
              </a:spcBef>
              <a:spcAft>
                <a:spcPts val="0"/>
              </a:spcAft>
              <a:buClr>
                <a:schemeClr val="dk1"/>
              </a:buClr>
              <a:buSzPts val="1400"/>
              <a:buFont typeface="Arial"/>
              <a:buNone/>
            </a:pPr>
            <a:endParaRPr sz="1200" dirty="0"/>
          </a:p>
        </p:txBody>
      </p:sp>
      <p:sp>
        <p:nvSpPr>
          <p:cNvPr id="91" name="Google Shape;91;p8:notes"/>
          <p:cNvSpPr txBox="1">
            <a:spLocks noGrp="1"/>
          </p:cNvSpPr>
          <p:nvPr>
            <p:ph type="sldNum" idx="12"/>
          </p:nvPr>
        </p:nvSpPr>
        <p:spPr>
          <a:xfrm>
            <a:off x="5592223" y="30235894"/>
            <a:ext cx="4278000" cy="15915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9: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0" name="Google Shape;100;p9: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rPr>
              <a:t>Interaction: Can you guess how climate change affects (while in presentation mode, the text in each box will appear after clicking)</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Water availability &amp; stress?</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Water quality?</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Water systems?</a:t>
            </a: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rPr>
              <a:t>As mentioned in a previous slide, there is already a WASH crisis. Climate change is not creating it but making it worse.</a:t>
            </a: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rPr>
              <a:t>As a result of climate change, water is expected to decrease in availability and quality. We will explore this further in the next slides.</a:t>
            </a: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101" name="Google Shape;101;p9: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1400"/>
              <a:buNone/>
            </a:pPr>
            <a:fld id="{00000000-1234-1234-1234-123412341234}" type="slidenum">
              <a:rPr lang="nl-NL"/>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eg" type="blank">
  <p:cSld name="BLANK">
    <p:bg>
      <p:bgPr>
        <a:solidFill>
          <a:schemeClr val="lt1"/>
        </a:solidFill>
        <a:effectLst/>
      </p:bgPr>
    </p:bg>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angepaste indeling">
  <p:cSld name="Aangepaste indeling">
    <p:spTree>
      <p:nvGrpSpPr>
        <p:cNvPr id="1" name="Shape 1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chemeClr val="lt1"/>
        </a:solidFill>
        <a:effectLst/>
      </p:bgPr>
    </p:bg>
    <p:spTree>
      <p:nvGrpSpPr>
        <p:cNvPr id="1" name="Shape 1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1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2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en object">
  <p:cSld name="Titel en object">
    <p:bg>
      <p:bgPr>
        <a:solidFill>
          <a:schemeClr val="lt1"/>
        </a:solidFill>
        <a:effectLst/>
      </p:bgPr>
    </p:bg>
    <p:spTree>
      <p:nvGrpSpPr>
        <p:cNvPr id="1" name="Shape 2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1" name="Google Shape;11;p46"/>
          <p:cNvSpPr txBox="1"/>
          <p:nvPr/>
        </p:nvSpPr>
        <p:spPr>
          <a:xfrm>
            <a:off x="9046303" y="6604999"/>
            <a:ext cx="2660682" cy="231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dirty="0">
                <a:solidFill>
                  <a:schemeClr val="dk1"/>
                </a:solidFill>
                <a:latin typeface="Calibri"/>
                <a:ea typeface="Calibri"/>
                <a:cs typeface="Calibri"/>
                <a:sym typeface="Calibri"/>
              </a:rPr>
              <a:t>Climate Training Kit. Module 2d: Health and climate</a:t>
            </a:r>
            <a:endParaRPr sz="1400" b="0" i="0" u="none" strike="noStrike" cap="none" dirty="0">
              <a:solidFill>
                <a:srgbClr val="000000"/>
              </a:solidFill>
              <a:latin typeface="Arial"/>
              <a:ea typeface="Arial"/>
              <a:cs typeface="Arial"/>
              <a:sym typeface="Arial"/>
            </a:endParaRPr>
          </a:p>
        </p:txBody>
      </p:sp>
      <p:pic>
        <p:nvPicPr>
          <p:cNvPr id="12" name="Google Shape;12;p46" descr="cc_koffer.ai"/>
          <p:cNvPicPr preferRelativeResize="0">
            <a:picLocks noChangeAspect="1"/>
          </p:cNvPicPr>
          <p:nvPr/>
        </p:nvPicPr>
        <p:blipFill rotWithShape="1">
          <a:blip r:embed="rId8" cstate="email">
            <a:alphaModFix/>
            <a:extLst>
              <a:ext uri="{28A0092B-C50C-407E-A947-70E740481C1C}">
                <a14:useLocalDpi xmlns:a14="http://schemas.microsoft.com/office/drawing/2010/main"/>
              </a:ext>
            </a:extLst>
          </a:blip>
          <a:srcRect/>
          <a:stretch/>
        </p:blipFill>
        <p:spPr>
          <a:xfrm>
            <a:off x="11774196" y="6548470"/>
            <a:ext cx="320362" cy="252000"/>
          </a:xfrm>
          <a:prstGeom prst="rect">
            <a:avLst/>
          </a:prstGeom>
          <a:noFill/>
          <a:ln>
            <a:noFill/>
          </a:ln>
        </p:spPr>
      </p:pic>
      <p:grpSp>
        <p:nvGrpSpPr>
          <p:cNvPr id="5" name="Group 4">
            <a:extLst>
              <a:ext uri="{FF2B5EF4-FFF2-40B4-BE49-F238E27FC236}">
                <a16:creationId xmlns:a16="http://schemas.microsoft.com/office/drawing/2014/main" id="{9D0D99D9-7D79-488D-B1B8-A7EE3E5E25BF}"/>
              </a:ext>
            </a:extLst>
          </p:cNvPr>
          <p:cNvGrpSpPr>
            <a:grpSpLocks noChangeAspect="1"/>
          </p:cNvGrpSpPr>
          <p:nvPr userDrawn="1"/>
        </p:nvGrpSpPr>
        <p:grpSpPr>
          <a:xfrm>
            <a:off x="0" y="6624000"/>
            <a:ext cx="1742562" cy="234000"/>
            <a:chOff x="2078226" y="4478558"/>
            <a:chExt cx="9083625" cy="1219795"/>
          </a:xfrm>
        </p:grpSpPr>
        <p:pic>
          <p:nvPicPr>
            <p:cNvPr id="7" name="Google Shape;12;p51">
              <a:extLst>
                <a:ext uri="{FF2B5EF4-FFF2-40B4-BE49-F238E27FC236}">
                  <a16:creationId xmlns:a16="http://schemas.microsoft.com/office/drawing/2014/main" id="{DFB8A33D-18E0-43B3-B1D1-B3E91E23EF3B}"/>
                </a:ext>
              </a:extLst>
            </p:cNvPr>
            <p:cNvPicPr preferRelativeResize="0">
              <a:picLocks noChangeAspect="1"/>
            </p:cNvPicPr>
            <p:nvPr userDrawn="1"/>
          </p:nvPicPr>
          <p:blipFill rotWithShape="1">
            <a:blip r:embed="rId9" cstate="hqprint">
              <a:alphaModFix/>
              <a:extLst>
                <a:ext uri="{28A0092B-C50C-407E-A947-70E740481C1C}">
                  <a14:useLocalDpi xmlns:a14="http://schemas.microsoft.com/office/drawing/2010/main"/>
                </a:ext>
              </a:extLst>
            </a:blip>
            <a:srcRect/>
            <a:stretch/>
          </p:blipFill>
          <p:spPr>
            <a:xfrm>
              <a:off x="2078226" y="4478558"/>
              <a:ext cx="4745432" cy="1219795"/>
            </a:xfrm>
            <a:prstGeom prst="rect">
              <a:avLst/>
            </a:prstGeom>
            <a:noFill/>
            <a:ln>
              <a:noFill/>
            </a:ln>
          </p:spPr>
        </p:pic>
        <p:pic>
          <p:nvPicPr>
            <p:cNvPr id="4" name="Picture 3">
              <a:extLst>
                <a:ext uri="{FF2B5EF4-FFF2-40B4-BE49-F238E27FC236}">
                  <a16:creationId xmlns:a16="http://schemas.microsoft.com/office/drawing/2014/main" id="{29771ABD-121C-4ACD-B1A6-15F6B3F8912D}"/>
                </a:ext>
              </a:extLst>
            </p:cNvPr>
            <p:cNvPicPr>
              <a:picLocks noChangeAspect="1"/>
            </p:cNvPicPr>
            <p:nvPr userDrawn="1"/>
          </p:nvPicPr>
          <p:blipFill rotWithShape="1">
            <a:blip r:embed="rId10" cstate="hqprint">
              <a:extLst>
                <a:ext uri="{28A0092B-C50C-407E-A947-70E740481C1C}">
                  <a14:useLocalDpi xmlns:a14="http://schemas.microsoft.com/office/drawing/2010/main"/>
                </a:ext>
              </a:extLst>
            </a:blip>
            <a:srcRect/>
            <a:stretch/>
          </p:blipFill>
          <p:spPr>
            <a:xfrm>
              <a:off x="6786190" y="4478558"/>
              <a:ext cx="4375661" cy="1219795"/>
            </a:xfrm>
            <a:prstGeom prst="rect">
              <a:avLst/>
            </a:prstGeom>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8.jpg"/><Relationship Id="rId11" Type="http://schemas.openxmlformats.org/officeDocument/2006/relationships/image" Target="../media/image33.png"/><Relationship Id="rId5" Type="http://schemas.openxmlformats.org/officeDocument/2006/relationships/image" Target="../media/image27.jp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3.jp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https://www.ifrc.org/en/what-we-do/where-we-work/africa/mali-red-cross/"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hyperlink" Target="https://www.gwp.org/en/WashClimateResilience/" TargetMode="Externa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BgnB7KJqUb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
        <p:cNvGrpSpPr/>
        <p:nvPr/>
      </p:nvGrpSpPr>
      <p:grpSpPr>
        <a:xfrm>
          <a:off x="0" y="0"/>
          <a:ext cx="0" cy="0"/>
          <a:chOff x="0" y="0"/>
          <a:chExt cx="0" cy="0"/>
        </a:xfrm>
      </p:grpSpPr>
      <p:sp>
        <p:nvSpPr>
          <p:cNvPr id="35" name="Google Shape;35;p1"/>
          <p:cNvSpPr/>
          <p:nvPr/>
        </p:nvSpPr>
        <p:spPr>
          <a:xfrm>
            <a:off x="771463" y="1004126"/>
            <a:ext cx="4924500" cy="1929600"/>
          </a:xfrm>
          <a:prstGeom prst="rect">
            <a:avLst/>
          </a:prstGeom>
          <a:noFill/>
          <a:ln>
            <a:noFill/>
          </a:ln>
        </p:spPr>
        <p:txBody>
          <a:bodyPr spcFirstLastPara="1" wrap="square" lIns="82275" tIns="41125" rIns="82275" bIns="411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nl-NL" sz="4000" b="1" i="0" u="none" strike="noStrike" cap="none" dirty="0">
                <a:solidFill>
                  <a:srgbClr val="000000"/>
                </a:solidFill>
                <a:latin typeface="Calibri"/>
                <a:ea typeface="Calibri"/>
                <a:cs typeface="Calibri"/>
                <a:sym typeface="Calibri"/>
              </a:rPr>
              <a:t>Climate change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nl-NL" sz="4000" b="1" i="0" u="none" strike="noStrike" cap="none" dirty="0">
                <a:solidFill>
                  <a:srgbClr val="000000"/>
                </a:solidFill>
                <a:latin typeface="Calibri"/>
                <a:ea typeface="Calibri"/>
                <a:cs typeface="Calibri"/>
                <a:sym typeface="Calibri"/>
              </a:rPr>
              <a:t>and Water, Sanitation &amp; Hygiene (WASH)</a:t>
            </a:r>
            <a:endParaRPr sz="4000" b="1" i="0" u="none" strike="noStrike" cap="none" dirty="0">
              <a:solidFill>
                <a:srgbClr val="000000"/>
              </a:solidFill>
              <a:latin typeface="Calibri"/>
              <a:ea typeface="Calibri"/>
              <a:cs typeface="Calibri"/>
              <a:sym typeface="Calibri"/>
            </a:endParaRPr>
          </a:p>
        </p:txBody>
      </p:sp>
      <p:sp>
        <p:nvSpPr>
          <p:cNvPr id="37" name="Google Shape;37;p1"/>
          <p:cNvSpPr/>
          <p:nvPr/>
        </p:nvSpPr>
        <p:spPr>
          <a:xfrm>
            <a:off x="6430615" y="6613522"/>
            <a:ext cx="1652700" cy="2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800"/>
              <a:buFont typeface="Arial"/>
              <a:buNone/>
            </a:pPr>
            <a:r>
              <a:rPr lang="nl-NL" sz="800" b="0" i="0" u="none" strike="noStrike" cap="none">
                <a:solidFill>
                  <a:schemeClr val="lt1"/>
                </a:solidFill>
                <a:latin typeface="Arial"/>
                <a:ea typeface="Arial"/>
                <a:cs typeface="Arial"/>
                <a:sym typeface="Arial"/>
              </a:rPr>
              <a:t>Pixabay</a:t>
            </a:r>
            <a:endParaRPr sz="800" b="0" i="0" u="none" strike="noStrike" cap="none">
              <a:solidFill>
                <a:schemeClr val="lt1"/>
              </a:solidFill>
              <a:latin typeface="Arial"/>
              <a:ea typeface="Arial"/>
              <a:cs typeface="Arial"/>
              <a:sym typeface="Arial"/>
            </a:endParaRPr>
          </a:p>
        </p:txBody>
      </p:sp>
      <p:pic>
        <p:nvPicPr>
          <p:cNvPr id="39" name="Google Shape;39;p1" descr="A picture containing calendar&#10;&#10;Description automatically generated"/>
          <p:cNvPicPr preferRelativeResize="0">
            <a:picLocks noChangeAspect="1"/>
          </p:cNvPicPr>
          <p:nvPr/>
        </p:nvPicPr>
        <p:blipFill rotWithShape="1">
          <a:blip r:embed="rId3">
            <a:alphaModFix/>
          </a:blip>
          <a:srcRect/>
          <a:stretch/>
        </p:blipFill>
        <p:spPr>
          <a:xfrm>
            <a:off x="5855373" y="433139"/>
            <a:ext cx="5903492" cy="5903492"/>
          </a:xfrm>
          <a:prstGeom prst="rect">
            <a:avLst/>
          </a:prstGeom>
          <a:noFill/>
          <a:ln>
            <a:noFill/>
          </a:ln>
        </p:spPr>
      </p:pic>
      <p:pic>
        <p:nvPicPr>
          <p:cNvPr id="7" name="Google Shape;26;p1">
            <a:extLst>
              <a:ext uri="{FF2B5EF4-FFF2-40B4-BE49-F238E27FC236}">
                <a16:creationId xmlns:a16="http://schemas.microsoft.com/office/drawing/2014/main" id="{CA0B9B32-C4BC-401E-9408-A759C601345E}"/>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27074" y="3144342"/>
            <a:ext cx="2252134" cy="10005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5"/>
        <p:cNvGrpSpPr/>
        <p:nvPr/>
      </p:nvGrpSpPr>
      <p:grpSpPr>
        <a:xfrm>
          <a:off x="0" y="0"/>
          <a:ext cx="0" cy="0"/>
          <a:chOff x="0" y="0"/>
          <a:chExt cx="0" cy="0"/>
        </a:xfrm>
      </p:grpSpPr>
      <p:sp>
        <p:nvSpPr>
          <p:cNvPr id="117" name="Google Shape;117;p10"/>
          <p:cNvSpPr txBox="1">
            <a:spLocks noGrp="1"/>
          </p:cNvSpPr>
          <p:nvPr>
            <p:ph type="title"/>
          </p:nvPr>
        </p:nvSpPr>
        <p:spPr>
          <a:xfrm>
            <a:off x="1626600" y="71875"/>
            <a:ext cx="8938800" cy="50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4000" b="1" i="0" u="none" strike="noStrike" cap="none">
                <a:solidFill>
                  <a:srgbClr val="000000"/>
                </a:solidFill>
                <a:latin typeface="Calibri"/>
                <a:ea typeface="Calibri"/>
                <a:cs typeface="Calibri"/>
                <a:sym typeface="Calibri"/>
              </a:rPr>
              <a:t>Water availability &amp; stress</a:t>
            </a:r>
            <a:endParaRPr sz="1400" b="0" i="0" u="none" strike="noStrike" cap="none">
              <a:solidFill>
                <a:srgbClr val="000000"/>
              </a:solidFill>
              <a:latin typeface="Arial"/>
              <a:ea typeface="Arial"/>
              <a:cs typeface="Arial"/>
              <a:sym typeface="Arial"/>
            </a:endParaRPr>
          </a:p>
        </p:txBody>
      </p:sp>
      <p:pic>
        <p:nvPicPr>
          <p:cNvPr id="118" name="Google Shape;118;p10"/>
          <p:cNvPicPr preferRelativeResize="0"/>
          <p:nvPr/>
        </p:nvPicPr>
        <p:blipFill rotWithShape="1">
          <a:blip r:embed="rId3">
            <a:alphaModFix/>
          </a:blip>
          <a:srcRect/>
          <a:stretch/>
        </p:blipFill>
        <p:spPr>
          <a:xfrm>
            <a:off x="226400" y="2078625"/>
            <a:ext cx="3442400" cy="3552676"/>
          </a:xfrm>
          <a:prstGeom prst="rect">
            <a:avLst/>
          </a:prstGeom>
          <a:noFill/>
          <a:ln>
            <a:noFill/>
          </a:ln>
        </p:spPr>
      </p:pic>
      <p:grpSp>
        <p:nvGrpSpPr>
          <p:cNvPr id="5" name="Group 4">
            <a:extLst>
              <a:ext uri="{FF2B5EF4-FFF2-40B4-BE49-F238E27FC236}">
                <a16:creationId xmlns:a16="http://schemas.microsoft.com/office/drawing/2014/main" id="{6C96CFFF-CF5D-4F98-9A5B-9BDA71EBE80C}"/>
              </a:ext>
            </a:extLst>
          </p:cNvPr>
          <p:cNvGrpSpPr/>
          <p:nvPr/>
        </p:nvGrpSpPr>
        <p:grpSpPr>
          <a:xfrm>
            <a:off x="4419469" y="1196412"/>
            <a:ext cx="6852431" cy="5037746"/>
            <a:chOff x="5214231" y="1666430"/>
            <a:chExt cx="6247166" cy="4567727"/>
          </a:xfrm>
        </p:grpSpPr>
        <p:pic>
          <p:nvPicPr>
            <p:cNvPr id="3" name="Picture 2">
              <a:extLst>
                <a:ext uri="{FF2B5EF4-FFF2-40B4-BE49-F238E27FC236}">
                  <a16:creationId xmlns:a16="http://schemas.microsoft.com/office/drawing/2014/main" id="{10041032-8D00-4CFE-99E3-A3FB246E32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4231" y="1683521"/>
              <a:ext cx="6247166" cy="4550636"/>
            </a:xfrm>
            <a:prstGeom prst="rect">
              <a:avLst/>
            </a:prstGeom>
          </p:spPr>
        </p:pic>
        <p:sp>
          <p:nvSpPr>
            <p:cNvPr id="4" name="Rectangle 3">
              <a:extLst>
                <a:ext uri="{FF2B5EF4-FFF2-40B4-BE49-F238E27FC236}">
                  <a16:creationId xmlns:a16="http://schemas.microsoft.com/office/drawing/2014/main" id="{6A414FE6-3DF4-4348-A5FA-3023AA7AF34E}"/>
                </a:ext>
              </a:extLst>
            </p:cNvPr>
            <p:cNvSpPr/>
            <p:nvPr/>
          </p:nvSpPr>
          <p:spPr>
            <a:xfrm>
              <a:off x="5221480" y="1666430"/>
              <a:ext cx="874520" cy="196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4"/>
        <p:cNvGrpSpPr/>
        <p:nvPr/>
      </p:nvGrpSpPr>
      <p:grpSpPr>
        <a:xfrm>
          <a:off x="0" y="0"/>
          <a:ext cx="0" cy="0"/>
          <a:chOff x="0" y="0"/>
          <a:chExt cx="0" cy="0"/>
        </a:xfrm>
      </p:grpSpPr>
      <p:sp>
        <p:nvSpPr>
          <p:cNvPr id="130" name="Google Shape;130;p11"/>
          <p:cNvSpPr txBox="1">
            <a:spLocks noGrp="1"/>
          </p:cNvSpPr>
          <p:nvPr>
            <p:ph type="title"/>
          </p:nvPr>
        </p:nvSpPr>
        <p:spPr>
          <a:xfrm>
            <a:off x="1097850" y="55875"/>
            <a:ext cx="9996300"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rgbClr val="000000"/>
                </a:solidFill>
                <a:latin typeface="+mj-lt"/>
                <a:ea typeface="Calibri"/>
                <a:cs typeface="Calibri"/>
                <a:sym typeface="Calibri"/>
              </a:rPr>
              <a:t>Access: physical and economic</a:t>
            </a:r>
            <a:endParaRPr sz="3200" b="0" i="0" u="none" strike="noStrike" cap="none" dirty="0">
              <a:solidFill>
                <a:srgbClr val="000000"/>
              </a:solidFill>
              <a:latin typeface="+mj-lt"/>
              <a:ea typeface="Arial"/>
              <a:cs typeface="Arial"/>
              <a:sym typeface="Arial"/>
            </a:endParaRPr>
          </a:p>
        </p:txBody>
      </p:sp>
      <p:grpSp>
        <p:nvGrpSpPr>
          <p:cNvPr id="2" name="Group 1">
            <a:extLst>
              <a:ext uri="{FF2B5EF4-FFF2-40B4-BE49-F238E27FC236}">
                <a16:creationId xmlns:a16="http://schemas.microsoft.com/office/drawing/2014/main" id="{0BEC8D8D-4C91-4E8A-B268-A1CAA3B5DA28}"/>
              </a:ext>
            </a:extLst>
          </p:cNvPr>
          <p:cNvGrpSpPr/>
          <p:nvPr/>
        </p:nvGrpSpPr>
        <p:grpSpPr>
          <a:xfrm>
            <a:off x="905854" y="1049523"/>
            <a:ext cx="3888337" cy="2437000"/>
            <a:chOff x="905854" y="1049523"/>
            <a:chExt cx="3888337" cy="2437000"/>
          </a:xfrm>
        </p:grpSpPr>
        <p:pic>
          <p:nvPicPr>
            <p:cNvPr id="128" name="Google Shape;128;p11"/>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905854" y="1049523"/>
              <a:ext cx="3888337" cy="2437000"/>
            </a:xfrm>
            <a:prstGeom prst="rect">
              <a:avLst/>
            </a:prstGeom>
            <a:noFill/>
            <a:ln>
              <a:noFill/>
            </a:ln>
          </p:spPr>
        </p:pic>
        <p:sp>
          <p:nvSpPr>
            <p:cNvPr id="131" name="Google Shape;131;p11"/>
            <p:cNvSpPr txBox="1"/>
            <p:nvPr/>
          </p:nvSpPr>
          <p:spPr>
            <a:xfrm>
              <a:off x="905854" y="3131936"/>
              <a:ext cx="948000"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800" dirty="0">
                  <a:solidFill>
                    <a:srgbClr val="FFFFFF"/>
                  </a:solidFill>
                </a:rPr>
                <a:t>Photo: IFRC</a:t>
              </a:r>
              <a:endParaRPr sz="800" dirty="0">
                <a:solidFill>
                  <a:srgbClr val="FFFFFF"/>
                </a:solidFill>
              </a:endParaRPr>
            </a:p>
          </p:txBody>
        </p:sp>
      </p:grpSp>
      <p:grpSp>
        <p:nvGrpSpPr>
          <p:cNvPr id="3" name="Group 2">
            <a:extLst>
              <a:ext uri="{FF2B5EF4-FFF2-40B4-BE49-F238E27FC236}">
                <a16:creationId xmlns:a16="http://schemas.microsoft.com/office/drawing/2014/main" id="{109D1362-667A-4B33-8C35-728D8F7A9EE7}"/>
              </a:ext>
            </a:extLst>
          </p:cNvPr>
          <p:cNvGrpSpPr/>
          <p:nvPr/>
        </p:nvGrpSpPr>
        <p:grpSpPr>
          <a:xfrm>
            <a:off x="6203650" y="1005625"/>
            <a:ext cx="4495373" cy="2524799"/>
            <a:chOff x="6203650" y="1005625"/>
            <a:chExt cx="4495373" cy="2524799"/>
          </a:xfrm>
        </p:grpSpPr>
        <p:pic>
          <p:nvPicPr>
            <p:cNvPr id="127" name="Google Shape;127;p1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03650" y="1005625"/>
              <a:ext cx="4495373" cy="2524799"/>
            </a:xfrm>
            <a:prstGeom prst="rect">
              <a:avLst/>
            </a:prstGeom>
            <a:noFill/>
            <a:ln>
              <a:noFill/>
            </a:ln>
          </p:spPr>
        </p:pic>
        <p:sp>
          <p:nvSpPr>
            <p:cNvPr id="132" name="Google Shape;132;p11"/>
            <p:cNvSpPr txBox="1"/>
            <p:nvPr/>
          </p:nvSpPr>
          <p:spPr>
            <a:xfrm>
              <a:off x="6273075" y="3191725"/>
              <a:ext cx="948000"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800" dirty="0">
                  <a:solidFill>
                    <a:srgbClr val="FFFFFF"/>
                  </a:solidFill>
                </a:rPr>
                <a:t>Photo: ICRC</a:t>
              </a:r>
              <a:endParaRPr sz="800" dirty="0">
                <a:solidFill>
                  <a:srgbClr val="FFFFFF"/>
                </a:solidFill>
              </a:endParaRPr>
            </a:p>
          </p:txBody>
        </p:sp>
      </p:grpSp>
      <p:grpSp>
        <p:nvGrpSpPr>
          <p:cNvPr id="5" name="Group 4">
            <a:extLst>
              <a:ext uri="{FF2B5EF4-FFF2-40B4-BE49-F238E27FC236}">
                <a16:creationId xmlns:a16="http://schemas.microsoft.com/office/drawing/2014/main" id="{B010419E-489B-447E-ADF5-3868A5EBF1E0}"/>
              </a:ext>
            </a:extLst>
          </p:cNvPr>
          <p:cNvGrpSpPr/>
          <p:nvPr/>
        </p:nvGrpSpPr>
        <p:grpSpPr>
          <a:xfrm>
            <a:off x="6203650" y="3909925"/>
            <a:ext cx="4495373" cy="2450825"/>
            <a:chOff x="6203650" y="3909925"/>
            <a:chExt cx="4495373" cy="2450825"/>
          </a:xfrm>
        </p:grpSpPr>
        <p:pic>
          <p:nvPicPr>
            <p:cNvPr id="125" name="Google Shape;125;p11"/>
            <p:cNvPicPr preferRelativeResize="0"/>
            <p:nvPr/>
          </p:nvPicPr>
          <p:blipFill rotWithShape="1">
            <a:blip r:embed="rId5">
              <a:alphaModFix/>
            </a:blip>
            <a:srcRect/>
            <a:stretch/>
          </p:blipFill>
          <p:spPr>
            <a:xfrm>
              <a:off x="6203650" y="3909925"/>
              <a:ext cx="4495373" cy="2419871"/>
            </a:xfrm>
            <a:prstGeom prst="rect">
              <a:avLst/>
            </a:prstGeom>
            <a:noFill/>
            <a:ln>
              <a:noFill/>
            </a:ln>
          </p:spPr>
        </p:pic>
        <p:sp>
          <p:nvSpPr>
            <p:cNvPr id="133" name="Google Shape;133;p11"/>
            <p:cNvSpPr txBox="1"/>
            <p:nvPr/>
          </p:nvSpPr>
          <p:spPr>
            <a:xfrm>
              <a:off x="6203650" y="6053004"/>
              <a:ext cx="948000"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800" dirty="0">
                  <a:solidFill>
                    <a:srgbClr val="FFFFFF"/>
                  </a:solidFill>
                </a:rPr>
                <a:t>Photo: IFRC</a:t>
              </a:r>
              <a:endParaRPr sz="800" dirty="0">
                <a:solidFill>
                  <a:srgbClr val="FFFFFF"/>
                </a:solidFill>
              </a:endParaRPr>
            </a:p>
          </p:txBody>
        </p:sp>
      </p:grpSp>
      <p:grpSp>
        <p:nvGrpSpPr>
          <p:cNvPr id="4" name="Group 3">
            <a:extLst>
              <a:ext uri="{FF2B5EF4-FFF2-40B4-BE49-F238E27FC236}">
                <a16:creationId xmlns:a16="http://schemas.microsoft.com/office/drawing/2014/main" id="{E14077C7-19EE-4150-97F7-78EDAE8A96F7}"/>
              </a:ext>
            </a:extLst>
          </p:cNvPr>
          <p:cNvGrpSpPr/>
          <p:nvPr/>
        </p:nvGrpSpPr>
        <p:grpSpPr>
          <a:xfrm>
            <a:off x="946919" y="3909925"/>
            <a:ext cx="3847272" cy="2450825"/>
            <a:chOff x="946919" y="3909925"/>
            <a:chExt cx="3847272" cy="2450825"/>
          </a:xfrm>
        </p:grpSpPr>
        <p:pic>
          <p:nvPicPr>
            <p:cNvPr id="126" name="Google Shape;126;p1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46919" y="3909925"/>
              <a:ext cx="3847272" cy="2450824"/>
            </a:xfrm>
            <a:prstGeom prst="rect">
              <a:avLst/>
            </a:prstGeom>
            <a:noFill/>
            <a:ln>
              <a:noFill/>
            </a:ln>
          </p:spPr>
        </p:pic>
        <p:sp>
          <p:nvSpPr>
            <p:cNvPr id="134" name="Google Shape;134;p11"/>
            <p:cNvSpPr txBox="1"/>
            <p:nvPr/>
          </p:nvSpPr>
          <p:spPr>
            <a:xfrm>
              <a:off x="949156" y="6053004"/>
              <a:ext cx="1559466"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800" dirty="0">
                  <a:solidFill>
                    <a:srgbClr val="FFFFFF"/>
                  </a:solidFill>
                </a:rPr>
                <a:t>Photo: Philippines Red Cross</a:t>
              </a:r>
              <a:endParaRPr sz="800" dirty="0">
                <a:solidFill>
                  <a:srgbClr val="FFFFFF"/>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9"/>
        <p:cNvGrpSpPr/>
        <p:nvPr/>
      </p:nvGrpSpPr>
      <p:grpSpPr>
        <a:xfrm>
          <a:off x="0" y="0"/>
          <a:ext cx="0" cy="0"/>
          <a:chOff x="0" y="0"/>
          <a:chExt cx="0" cy="0"/>
        </a:xfrm>
      </p:grpSpPr>
      <p:sp>
        <p:nvSpPr>
          <p:cNvPr id="142" name="Google Shape;142;p12"/>
          <p:cNvSpPr txBox="1">
            <a:spLocks noGrp="1"/>
          </p:cNvSpPr>
          <p:nvPr>
            <p:ph type="title"/>
          </p:nvPr>
        </p:nvSpPr>
        <p:spPr>
          <a:xfrm>
            <a:off x="1626600" y="11300"/>
            <a:ext cx="8938800" cy="79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rgbClr val="000000"/>
                </a:solidFill>
                <a:latin typeface="+mj-lt"/>
                <a:ea typeface="Calibri"/>
                <a:cs typeface="Calibri"/>
                <a:sym typeface="Calibri"/>
              </a:rPr>
              <a:t>Water quality</a:t>
            </a:r>
            <a:endParaRPr sz="3200" b="0" i="0" u="none" strike="noStrike" cap="none" dirty="0">
              <a:solidFill>
                <a:srgbClr val="000000"/>
              </a:solidFill>
              <a:latin typeface="+mj-lt"/>
              <a:ea typeface="Arial"/>
              <a:cs typeface="Arial"/>
              <a:sym typeface="Arial"/>
            </a:endParaRPr>
          </a:p>
        </p:txBody>
      </p:sp>
      <p:grpSp>
        <p:nvGrpSpPr>
          <p:cNvPr id="2" name="Group 1">
            <a:extLst>
              <a:ext uri="{FF2B5EF4-FFF2-40B4-BE49-F238E27FC236}">
                <a16:creationId xmlns:a16="http://schemas.microsoft.com/office/drawing/2014/main" id="{AD1D08FD-ACAE-413D-BFA4-774C4380B456}"/>
              </a:ext>
            </a:extLst>
          </p:cNvPr>
          <p:cNvGrpSpPr/>
          <p:nvPr/>
        </p:nvGrpSpPr>
        <p:grpSpPr>
          <a:xfrm>
            <a:off x="1342700" y="1070350"/>
            <a:ext cx="3835076" cy="2596738"/>
            <a:chOff x="1342700" y="1070350"/>
            <a:chExt cx="3835076" cy="2596738"/>
          </a:xfrm>
        </p:grpSpPr>
        <p:pic>
          <p:nvPicPr>
            <p:cNvPr id="140" name="Google Shape;140;p1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42700" y="1070350"/>
              <a:ext cx="3835076" cy="2558722"/>
            </a:xfrm>
            <a:prstGeom prst="rect">
              <a:avLst/>
            </a:prstGeom>
            <a:noFill/>
            <a:ln>
              <a:noFill/>
            </a:ln>
          </p:spPr>
        </p:pic>
        <p:sp>
          <p:nvSpPr>
            <p:cNvPr id="143" name="Google Shape;143;p12"/>
            <p:cNvSpPr txBox="1"/>
            <p:nvPr/>
          </p:nvSpPr>
          <p:spPr>
            <a:xfrm>
              <a:off x="3947127" y="3334988"/>
              <a:ext cx="1230649" cy="33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nl-NL" sz="800" b="0" i="0" u="none" strike="noStrike" cap="none" dirty="0">
                  <a:solidFill>
                    <a:srgbClr val="000000"/>
                  </a:solidFill>
                  <a:latin typeface="Arial"/>
                  <a:ea typeface="Arial"/>
                  <a:cs typeface="Arial"/>
                  <a:sym typeface="Arial"/>
                </a:rPr>
                <a:t>Photo: Julie G / Flickr</a:t>
              </a:r>
              <a:endParaRPr sz="800" b="0" i="0" u="none" strike="noStrike" cap="none" dirty="0">
                <a:solidFill>
                  <a:srgbClr val="000000"/>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20747C69-6829-493F-BC29-31259276F03B}"/>
              </a:ext>
            </a:extLst>
          </p:cNvPr>
          <p:cNvGrpSpPr/>
          <p:nvPr/>
        </p:nvGrpSpPr>
        <p:grpSpPr>
          <a:xfrm>
            <a:off x="1308542" y="3757676"/>
            <a:ext cx="3869235" cy="2726249"/>
            <a:chOff x="1308542" y="3757676"/>
            <a:chExt cx="3869235" cy="2726249"/>
          </a:xfrm>
        </p:grpSpPr>
        <p:sp>
          <p:nvSpPr>
            <p:cNvPr id="141" name="Google Shape;141;p12"/>
            <p:cNvSpPr txBox="1"/>
            <p:nvPr/>
          </p:nvSpPr>
          <p:spPr>
            <a:xfrm>
              <a:off x="1342706" y="6157698"/>
              <a:ext cx="2477209" cy="32622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rgbClr val="FFFFFF"/>
                  </a:solidFill>
                  <a:latin typeface="Arial"/>
                  <a:ea typeface="Arial"/>
                  <a:cs typeface="Arial"/>
                  <a:sym typeface="Arial"/>
                </a:rPr>
                <a:t>Source: UN Environment Program</a:t>
              </a:r>
              <a:endParaRPr sz="1000" b="0" i="0" u="none" strike="noStrike" cap="none">
                <a:solidFill>
                  <a:srgbClr val="FFFFFF"/>
                </a:solidFill>
                <a:latin typeface="Arial"/>
                <a:ea typeface="Arial"/>
                <a:cs typeface="Arial"/>
                <a:sym typeface="Arial"/>
              </a:endParaRPr>
            </a:p>
          </p:txBody>
        </p:sp>
        <p:grpSp>
          <p:nvGrpSpPr>
            <p:cNvPr id="144" name="Google Shape;144;p12"/>
            <p:cNvGrpSpPr/>
            <p:nvPr/>
          </p:nvGrpSpPr>
          <p:grpSpPr>
            <a:xfrm>
              <a:off x="1308542" y="3757676"/>
              <a:ext cx="3869235" cy="2683139"/>
              <a:chOff x="707816" y="89627"/>
              <a:chExt cx="3544879" cy="2210346"/>
            </a:xfrm>
          </p:grpSpPr>
          <p:pic>
            <p:nvPicPr>
              <p:cNvPr id="145" name="Google Shape;145;p1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07816" y="89627"/>
                <a:ext cx="3544879" cy="2183226"/>
              </a:xfrm>
              <a:prstGeom prst="rect">
                <a:avLst/>
              </a:prstGeom>
              <a:noFill/>
              <a:ln>
                <a:noFill/>
              </a:ln>
            </p:spPr>
          </p:pic>
          <p:sp>
            <p:nvSpPr>
              <p:cNvPr id="146" name="Google Shape;146;p12"/>
              <p:cNvSpPr txBox="1"/>
              <p:nvPr/>
            </p:nvSpPr>
            <p:spPr>
              <a:xfrm>
                <a:off x="739111" y="2013773"/>
                <a:ext cx="3148500" cy="28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nl-NL" sz="800" b="0" i="0" u="none" strike="noStrike" cap="none" dirty="0">
                    <a:solidFill>
                      <a:srgbClr val="FFFFFF"/>
                    </a:solidFill>
                    <a:latin typeface="Arial"/>
                    <a:ea typeface="Arial"/>
                    <a:cs typeface="Arial"/>
                    <a:sym typeface="Arial"/>
                  </a:rPr>
                  <a:t>Source: UN Environment Program</a:t>
                </a:r>
                <a:endParaRPr sz="800" b="0" i="0" u="none" strike="noStrike" cap="none" dirty="0">
                  <a:solidFill>
                    <a:srgbClr val="FFFFFF"/>
                  </a:solidFill>
                  <a:latin typeface="Arial"/>
                  <a:ea typeface="Arial"/>
                  <a:cs typeface="Arial"/>
                  <a:sym typeface="Arial"/>
                </a:endParaRPr>
              </a:p>
            </p:txBody>
          </p:sp>
        </p:grpSp>
      </p:grpSp>
      <p:grpSp>
        <p:nvGrpSpPr>
          <p:cNvPr id="147" name="Google Shape;147;p12"/>
          <p:cNvGrpSpPr/>
          <p:nvPr/>
        </p:nvGrpSpPr>
        <p:grpSpPr>
          <a:xfrm>
            <a:off x="6642136" y="1679034"/>
            <a:ext cx="4629767" cy="4478664"/>
            <a:chOff x="1330413" y="3694125"/>
            <a:chExt cx="2919075" cy="2709850"/>
          </a:xfrm>
        </p:grpSpPr>
        <p:pic>
          <p:nvPicPr>
            <p:cNvPr id="148" name="Google Shape;148;p1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30413" y="3694125"/>
              <a:ext cx="2919075" cy="2709850"/>
            </a:xfrm>
            <a:prstGeom prst="rect">
              <a:avLst/>
            </a:prstGeom>
            <a:noFill/>
            <a:ln>
              <a:noFill/>
            </a:ln>
          </p:spPr>
        </p:pic>
        <p:sp>
          <p:nvSpPr>
            <p:cNvPr id="149" name="Google Shape;149;p12"/>
            <p:cNvSpPr txBox="1"/>
            <p:nvPr/>
          </p:nvSpPr>
          <p:spPr>
            <a:xfrm>
              <a:off x="1330413" y="6123284"/>
              <a:ext cx="1783800" cy="23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nl-NL" sz="800" b="0" i="0" u="none" strike="noStrike" cap="none" dirty="0">
                  <a:solidFill>
                    <a:schemeClr val="bg1"/>
                  </a:solidFill>
                  <a:latin typeface="Arial"/>
                  <a:ea typeface="Arial"/>
                  <a:cs typeface="Arial"/>
                  <a:sym typeface="Arial"/>
                </a:rPr>
                <a:t>Source: waterpathogens.org</a:t>
              </a:r>
              <a:endParaRPr sz="800" b="0" i="0" u="none" strike="noStrike" cap="none" dirty="0">
                <a:solidFill>
                  <a:schemeClr val="bg1"/>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4"/>
        <p:cNvGrpSpPr/>
        <p:nvPr/>
      </p:nvGrpSpPr>
      <p:grpSpPr>
        <a:xfrm>
          <a:off x="0" y="0"/>
          <a:ext cx="0" cy="0"/>
          <a:chOff x="0" y="0"/>
          <a:chExt cx="0" cy="0"/>
        </a:xfrm>
      </p:grpSpPr>
      <p:sp>
        <p:nvSpPr>
          <p:cNvPr id="156" name="Google Shape;156;p13"/>
          <p:cNvSpPr txBox="1">
            <a:spLocks noGrp="1"/>
          </p:cNvSpPr>
          <p:nvPr>
            <p:ph type="title"/>
          </p:nvPr>
        </p:nvSpPr>
        <p:spPr>
          <a:xfrm>
            <a:off x="1097850" y="-37900"/>
            <a:ext cx="9996300"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rgbClr val="000000"/>
                </a:solidFill>
                <a:latin typeface="+mj-lt"/>
                <a:ea typeface="Calibri"/>
                <a:cs typeface="Calibri"/>
                <a:sym typeface="Calibri"/>
              </a:rPr>
              <a:t>Excess: water-related disasters</a:t>
            </a:r>
            <a:endParaRPr sz="3200" b="0" i="0" u="none" strike="noStrike" cap="none" dirty="0">
              <a:solidFill>
                <a:srgbClr val="000000"/>
              </a:solidFill>
              <a:latin typeface="+mj-lt"/>
              <a:sym typeface="Arial"/>
            </a:endParaRPr>
          </a:p>
        </p:txBody>
      </p:sp>
      <p:grpSp>
        <p:nvGrpSpPr>
          <p:cNvPr id="7" name="Group 6">
            <a:extLst>
              <a:ext uri="{FF2B5EF4-FFF2-40B4-BE49-F238E27FC236}">
                <a16:creationId xmlns:a16="http://schemas.microsoft.com/office/drawing/2014/main" id="{73BBBC54-50CA-48D9-8595-36392C16E3A7}"/>
              </a:ext>
            </a:extLst>
          </p:cNvPr>
          <p:cNvGrpSpPr/>
          <p:nvPr/>
        </p:nvGrpSpPr>
        <p:grpSpPr>
          <a:xfrm>
            <a:off x="-10" y="1652625"/>
            <a:ext cx="6097485" cy="4064001"/>
            <a:chOff x="-10" y="1652625"/>
            <a:chExt cx="6097485" cy="4064001"/>
          </a:xfrm>
        </p:grpSpPr>
        <p:pic>
          <p:nvPicPr>
            <p:cNvPr id="160" name="Google Shape;160;p1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 y="1652625"/>
              <a:ext cx="6097485" cy="4064001"/>
            </a:xfrm>
            <a:prstGeom prst="rect">
              <a:avLst/>
            </a:prstGeom>
            <a:noFill/>
            <a:ln>
              <a:noFill/>
            </a:ln>
          </p:spPr>
        </p:pic>
        <p:sp>
          <p:nvSpPr>
            <p:cNvPr id="8" name="Google Shape;131;p11">
              <a:extLst>
                <a:ext uri="{FF2B5EF4-FFF2-40B4-BE49-F238E27FC236}">
                  <a16:creationId xmlns:a16="http://schemas.microsoft.com/office/drawing/2014/main" id="{36328AC5-6F9F-4EF0-A2D6-EA4631FA26F2}"/>
                </a:ext>
              </a:extLst>
            </p:cNvPr>
            <p:cNvSpPr txBox="1"/>
            <p:nvPr/>
          </p:nvSpPr>
          <p:spPr>
            <a:xfrm>
              <a:off x="51272" y="5541855"/>
              <a:ext cx="1709161" cy="12311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nl-NL" sz="800" dirty="0">
                  <a:solidFill>
                    <a:srgbClr val="FFFFFF"/>
                  </a:solidFill>
                </a:rPr>
                <a:t>Photo: Bangladesh Red Crescent</a:t>
              </a:r>
              <a:endParaRPr sz="800" dirty="0">
                <a:solidFill>
                  <a:srgbClr val="FFFFFF"/>
                </a:solidFill>
              </a:endParaRPr>
            </a:p>
          </p:txBody>
        </p:sp>
      </p:grpSp>
      <p:grpSp>
        <p:nvGrpSpPr>
          <p:cNvPr id="6" name="Group 5">
            <a:extLst>
              <a:ext uri="{FF2B5EF4-FFF2-40B4-BE49-F238E27FC236}">
                <a16:creationId xmlns:a16="http://schemas.microsoft.com/office/drawing/2014/main" id="{41F0DF99-FBE5-48C6-908C-E27737A82BC8}"/>
              </a:ext>
            </a:extLst>
          </p:cNvPr>
          <p:cNvGrpSpPr/>
          <p:nvPr/>
        </p:nvGrpSpPr>
        <p:grpSpPr>
          <a:xfrm>
            <a:off x="6085694" y="1651634"/>
            <a:ext cx="6097486" cy="4064991"/>
            <a:chOff x="6085694" y="1651634"/>
            <a:chExt cx="6097486" cy="4064991"/>
          </a:xfrm>
        </p:grpSpPr>
        <p:pic>
          <p:nvPicPr>
            <p:cNvPr id="5" name="Picture 4">
              <a:extLst>
                <a:ext uri="{FF2B5EF4-FFF2-40B4-BE49-F238E27FC236}">
                  <a16:creationId xmlns:a16="http://schemas.microsoft.com/office/drawing/2014/main" id="{6DB63B06-33B5-4E68-AD37-C283CF6AAF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5694" y="1651634"/>
              <a:ext cx="6097486" cy="4064991"/>
            </a:xfrm>
            <a:prstGeom prst="rect">
              <a:avLst/>
            </a:prstGeom>
          </p:spPr>
        </p:pic>
        <p:sp>
          <p:nvSpPr>
            <p:cNvPr id="13" name="Google Shape;131;p11">
              <a:extLst>
                <a:ext uri="{FF2B5EF4-FFF2-40B4-BE49-F238E27FC236}">
                  <a16:creationId xmlns:a16="http://schemas.microsoft.com/office/drawing/2014/main" id="{ACD0E5B7-3D0C-4FA6-93BE-57AF8AE8E42B}"/>
                </a:ext>
              </a:extLst>
            </p:cNvPr>
            <p:cNvSpPr txBox="1"/>
            <p:nvPr/>
          </p:nvSpPr>
          <p:spPr>
            <a:xfrm>
              <a:off x="6151550" y="5540427"/>
              <a:ext cx="1709161" cy="12311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nl-NL" sz="800" dirty="0">
                  <a:solidFill>
                    <a:srgbClr val="FFFFFF"/>
                  </a:solidFill>
                </a:rPr>
                <a:t>Photo: D. Onyoidi / KRCS</a:t>
              </a:r>
              <a:endParaRPr sz="800" dirty="0">
                <a:solidFill>
                  <a:srgbClr val="FFFFFF"/>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4"/>
        <p:cNvGrpSpPr/>
        <p:nvPr/>
      </p:nvGrpSpPr>
      <p:grpSpPr>
        <a:xfrm>
          <a:off x="0" y="0"/>
          <a:ext cx="0" cy="0"/>
          <a:chOff x="0" y="0"/>
          <a:chExt cx="0" cy="0"/>
        </a:xfrm>
      </p:grpSpPr>
      <p:sp>
        <p:nvSpPr>
          <p:cNvPr id="166" name="Google Shape;166;p14"/>
          <p:cNvSpPr txBox="1">
            <a:spLocks noGrp="1"/>
          </p:cNvSpPr>
          <p:nvPr>
            <p:ph type="title" idx="4294967295"/>
          </p:nvPr>
        </p:nvSpPr>
        <p:spPr>
          <a:xfrm>
            <a:off x="1321210" y="74671"/>
            <a:ext cx="9572480" cy="729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2"/>
              </a:buClr>
              <a:buSzPts val="4000"/>
              <a:buFont typeface="Arial"/>
              <a:buNone/>
            </a:pPr>
            <a:r>
              <a:rPr lang="nl-NL" sz="3200" b="1" dirty="0">
                <a:latin typeface="+mj-lt"/>
                <a:ea typeface="Calibri"/>
                <a:cs typeface="Calibri"/>
                <a:sym typeface="Calibri"/>
              </a:rPr>
              <a:t>WASH is a Health </a:t>
            </a:r>
            <a:r>
              <a:rPr lang="nl-NL" sz="3200" b="1" i="1" dirty="0">
                <a:latin typeface="+mj-lt"/>
                <a:ea typeface="Calibri"/>
                <a:cs typeface="Calibri"/>
                <a:sym typeface="Calibri"/>
              </a:rPr>
              <a:t>and</a:t>
            </a:r>
            <a:r>
              <a:rPr lang="nl-NL" sz="3200" b="1" dirty="0">
                <a:latin typeface="+mj-lt"/>
                <a:ea typeface="Calibri"/>
                <a:cs typeface="Calibri"/>
                <a:sym typeface="Calibri"/>
              </a:rPr>
              <a:t> a development issue </a:t>
            </a:r>
            <a:endParaRPr sz="3200" b="1" dirty="0">
              <a:latin typeface="+mj-lt"/>
              <a:ea typeface="Calibri"/>
              <a:cs typeface="Calibri"/>
              <a:sym typeface="Calibri"/>
            </a:endParaRPr>
          </a:p>
        </p:txBody>
      </p:sp>
      <p:pic>
        <p:nvPicPr>
          <p:cNvPr id="167" name="Google Shape;167;p14"/>
          <p:cNvPicPr preferRelativeResize="0"/>
          <p:nvPr/>
        </p:nvPicPr>
        <p:blipFill rotWithShape="1">
          <a:blip r:embed="rId3">
            <a:alphaModFix/>
          </a:blip>
          <a:srcRect/>
          <a:stretch/>
        </p:blipFill>
        <p:spPr>
          <a:xfrm>
            <a:off x="734942" y="900062"/>
            <a:ext cx="2241900" cy="2241900"/>
          </a:xfrm>
          <a:prstGeom prst="rect">
            <a:avLst/>
          </a:prstGeom>
          <a:noFill/>
          <a:ln>
            <a:noFill/>
          </a:ln>
        </p:spPr>
      </p:pic>
      <p:pic>
        <p:nvPicPr>
          <p:cNvPr id="168" name="Google Shape;168;p14"/>
          <p:cNvPicPr preferRelativeResize="0"/>
          <p:nvPr/>
        </p:nvPicPr>
        <p:blipFill rotWithShape="1">
          <a:blip r:embed="rId4">
            <a:alphaModFix/>
          </a:blip>
          <a:srcRect/>
          <a:stretch/>
        </p:blipFill>
        <p:spPr>
          <a:xfrm>
            <a:off x="1855892" y="3116775"/>
            <a:ext cx="1120950" cy="1120950"/>
          </a:xfrm>
          <a:prstGeom prst="rect">
            <a:avLst/>
          </a:prstGeom>
          <a:noFill/>
          <a:ln>
            <a:noFill/>
          </a:ln>
        </p:spPr>
      </p:pic>
      <p:pic>
        <p:nvPicPr>
          <p:cNvPr id="169" name="Google Shape;169;p14"/>
          <p:cNvPicPr preferRelativeResize="0"/>
          <p:nvPr/>
        </p:nvPicPr>
        <p:blipFill rotWithShape="1">
          <a:blip r:embed="rId5">
            <a:alphaModFix/>
          </a:blip>
          <a:srcRect/>
          <a:stretch/>
        </p:blipFill>
        <p:spPr>
          <a:xfrm>
            <a:off x="734942" y="3118187"/>
            <a:ext cx="1120950" cy="1118132"/>
          </a:xfrm>
          <a:prstGeom prst="rect">
            <a:avLst/>
          </a:prstGeom>
          <a:noFill/>
          <a:ln>
            <a:noFill/>
          </a:ln>
        </p:spPr>
      </p:pic>
      <p:pic>
        <p:nvPicPr>
          <p:cNvPr id="170" name="Google Shape;170;p14"/>
          <p:cNvPicPr preferRelativeResize="0"/>
          <p:nvPr/>
        </p:nvPicPr>
        <p:blipFill rotWithShape="1">
          <a:blip r:embed="rId6">
            <a:alphaModFix/>
          </a:blip>
          <a:srcRect/>
          <a:stretch/>
        </p:blipFill>
        <p:spPr>
          <a:xfrm>
            <a:off x="1855892" y="5359675"/>
            <a:ext cx="1120950" cy="1120950"/>
          </a:xfrm>
          <a:prstGeom prst="rect">
            <a:avLst/>
          </a:prstGeom>
          <a:noFill/>
          <a:ln>
            <a:noFill/>
          </a:ln>
        </p:spPr>
      </p:pic>
      <p:pic>
        <p:nvPicPr>
          <p:cNvPr id="171" name="Google Shape;171;p14"/>
          <p:cNvPicPr preferRelativeResize="0"/>
          <p:nvPr/>
        </p:nvPicPr>
        <p:blipFill rotWithShape="1">
          <a:blip r:embed="rId7">
            <a:alphaModFix/>
          </a:blip>
          <a:srcRect/>
          <a:stretch/>
        </p:blipFill>
        <p:spPr>
          <a:xfrm>
            <a:off x="734942" y="4238725"/>
            <a:ext cx="1120950" cy="1120950"/>
          </a:xfrm>
          <a:prstGeom prst="rect">
            <a:avLst/>
          </a:prstGeom>
          <a:noFill/>
          <a:ln>
            <a:noFill/>
          </a:ln>
        </p:spPr>
      </p:pic>
      <p:pic>
        <p:nvPicPr>
          <p:cNvPr id="172" name="Google Shape;172;p14"/>
          <p:cNvPicPr preferRelativeResize="0"/>
          <p:nvPr/>
        </p:nvPicPr>
        <p:blipFill rotWithShape="1">
          <a:blip r:embed="rId8">
            <a:alphaModFix/>
          </a:blip>
          <a:srcRect/>
          <a:stretch/>
        </p:blipFill>
        <p:spPr>
          <a:xfrm>
            <a:off x="734942" y="5359675"/>
            <a:ext cx="1120950" cy="1120950"/>
          </a:xfrm>
          <a:prstGeom prst="rect">
            <a:avLst/>
          </a:prstGeom>
          <a:noFill/>
          <a:ln>
            <a:noFill/>
          </a:ln>
        </p:spPr>
      </p:pic>
      <p:pic>
        <p:nvPicPr>
          <p:cNvPr id="173" name="Google Shape;173;p14"/>
          <p:cNvPicPr preferRelativeResize="0"/>
          <p:nvPr/>
        </p:nvPicPr>
        <p:blipFill rotWithShape="1">
          <a:blip r:embed="rId9">
            <a:alphaModFix/>
          </a:blip>
          <a:srcRect/>
          <a:stretch/>
        </p:blipFill>
        <p:spPr>
          <a:xfrm>
            <a:off x="1855892" y="4238225"/>
            <a:ext cx="1120950" cy="1120950"/>
          </a:xfrm>
          <a:prstGeom prst="rect">
            <a:avLst/>
          </a:prstGeom>
          <a:noFill/>
          <a:ln>
            <a:noFill/>
          </a:ln>
        </p:spPr>
      </p:pic>
      <p:pic>
        <p:nvPicPr>
          <p:cNvPr id="174" name="Google Shape;174;p14"/>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433561" y="1152200"/>
            <a:ext cx="2124400" cy="2124400"/>
          </a:xfrm>
          <a:prstGeom prst="rect">
            <a:avLst/>
          </a:prstGeom>
          <a:noFill/>
          <a:ln>
            <a:noFill/>
          </a:ln>
        </p:spPr>
      </p:pic>
      <p:pic>
        <p:nvPicPr>
          <p:cNvPr id="175" name="Google Shape;175;p14"/>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4315363" y="4518138"/>
            <a:ext cx="1685270" cy="1685251"/>
          </a:xfrm>
          <a:prstGeom prst="rect">
            <a:avLst/>
          </a:prstGeom>
          <a:noFill/>
          <a:ln>
            <a:noFill/>
          </a:ln>
        </p:spPr>
      </p:pic>
      <p:pic>
        <p:nvPicPr>
          <p:cNvPr id="176" name="Google Shape;176;p14"/>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9214786" y="4518138"/>
            <a:ext cx="1575812" cy="1574225"/>
          </a:xfrm>
          <a:prstGeom prst="rect">
            <a:avLst/>
          </a:prstGeom>
          <a:noFill/>
          <a:ln>
            <a:noFill/>
          </a:ln>
        </p:spPr>
      </p:pic>
      <p:sp>
        <p:nvSpPr>
          <p:cNvPr id="177" name="Google Shape;177;p14"/>
          <p:cNvSpPr/>
          <p:nvPr/>
        </p:nvSpPr>
        <p:spPr>
          <a:xfrm rot="2400055">
            <a:off x="5497311" y="2462130"/>
            <a:ext cx="484443" cy="1933739"/>
          </a:xfrm>
          <a:prstGeom prst="upDownArrow">
            <a:avLst>
              <a:gd name="adj1" fmla="val 50000"/>
              <a:gd name="adj2" fmla="val 50000"/>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4"/>
          <p:cNvSpPr/>
          <p:nvPr/>
        </p:nvSpPr>
        <p:spPr>
          <a:xfrm rot="-2400055" flipH="1">
            <a:off x="9007173" y="2462130"/>
            <a:ext cx="484443" cy="1933739"/>
          </a:xfrm>
          <a:prstGeom prst="upDownArrow">
            <a:avLst>
              <a:gd name="adj1" fmla="val 50000"/>
              <a:gd name="adj2" fmla="val 50000"/>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4"/>
          <p:cNvSpPr/>
          <p:nvPr/>
        </p:nvSpPr>
        <p:spPr>
          <a:xfrm rot="5402129">
            <a:off x="7253509" y="4338360"/>
            <a:ext cx="484500" cy="1933800"/>
          </a:xfrm>
          <a:prstGeom prst="upDownArrow">
            <a:avLst>
              <a:gd name="adj1" fmla="val 50000"/>
              <a:gd name="adj2" fmla="val 50000"/>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TextBox 17">
            <a:extLst>
              <a:ext uri="{FF2B5EF4-FFF2-40B4-BE49-F238E27FC236}">
                <a16:creationId xmlns:a16="http://schemas.microsoft.com/office/drawing/2014/main" id="{35E8729F-57DC-45CA-88A8-BF9C337D7180}"/>
              </a:ext>
            </a:extLst>
          </p:cNvPr>
          <p:cNvSpPr txBox="1"/>
          <p:nvPr/>
        </p:nvSpPr>
        <p:spPr>
          <a:xfrm rot="16200000">
            <a:off x="886818" y="3193586"/>
            <a:ext cx="4667488" cy="430887"/>
          </a:xfrm>
          <a:prstGeom prst="rect">
            <a:avLst/>
          </a:prstGeom>
          <a:noFill/>
        </p:spPr>
        <p:txBody>
          <a:bodyPr wrap="square">
            <a:spAutoFit/>
          </a:bodyPr>
          <a:lstStyle/>
          <a:p>
            <a:r>
              <a:rPr lang="nl-NL" sz="2200" b="1" dirty="0">
                <a:solidFill>
                  <a:schemeClr val="dk1"/>
                </a:solidFill>
              </a:rPr>
              <a:t>Sustainable Development Goals </a:t>
            </a:r>
            <a:endParaRPr lang="en-GB" sz="2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7"/>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38932" y="0"/>
            <a:ext cx="5486400" cy="6858000"/>
          </a:xfrm>
          <a:prstGeom prst="rect">
            <a:avLst/>
          </a:prstGeom>
          <a:noFill/>
          <a:ln>
            <a:noFill/>
          </a:ln>
        </p:spPr>
      </p:pic>
      <p:sp>
        <p:nvSpPr>
          <p:cNvPr id="185" name="Google Shape;185;p15"/>
          <p:cNvSpPr/>
          <p:nvPr/>
        </p:nvSpPr>
        <p:spPr>
          <a:xfrm>
            <a:off x="8825332" y="6291888"/>
            <a:ext cx="2299077"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NL" sz="800" b="0" i="0" u="none" strike="noStrike" cap="none" dirty="0">
                <a:solidFill>
                  <a:srgbClr val="000000"/>
                </a:solidFill>
                <a:latin typeface="Arial"/>
                <a:ea typeface="Arial"/>
                <a:cs typeface="Arial"/>
                <a:sym typeface="Arial"/>
              </a:rPr>
              <a:t>Source: https://sdgs.un.org/goals/goal6</a:t>
            </a:r>
            <a:endParaRPr sz="800" dirty="0"/>
          </a:p>
        </p:txBody>
      </p:sp>
      <p:sp>
        <p:nvSpPr>
          <p:cNvPr id="4" name="TextBox 3">
            <a:extLst>
              <a:ext uri="{FF2B5EF4-FFF2-40B4-BE49-F238E27FC236}">
                <a16:creationId xmlns:a16="http://schemas.microsoft.com/office/drawing/2014/main" id="{FFFDC177-9674-4CFB-84F1-FF76B169450B}"/>
              </a:ext>
            </a:extLst>
          </p:cNvPr>
          <p:cNvSpPr txBox="1"/>
          <p:nvPr/>
        </p:nvSpPr>
        <p:spPr>
          <a:xfrm>
            <a:off x="485164" y="2321004"/>
            <a:ext cx="2950245" cy="1107996"/>
          </a:xfrm>
          <a:prstGeom prst="rect">
            <a:avLst/>
          </a:prstGeom>
          <a:noFill/>
        </p:spPr>
        <p:txBody>
          <a:bodyPr wrap="square">
            <a:spAutoFit/>
          </a:bodyPr>
          <a:lstStyle/>
          <a:p>
            <a:r>
              <a:rPr lang="nl-NL" sz="2200" b="1" dirty="0">
                <a:solidFill>
                  <a:schemeClr val="dk1"/>
                </a:solidFill>
              </a:rPr>
              <a:t>Sustainable</a:t>
            </a:r>
          </a:p>
          <a:p>
            <a:r>
              <a:rPr lang="nl-NL" sz="2200" b="1" dirty="0">
                <a:solidFill>
                  <a:schemeClr val="dk1"/>
                </a:solidFill>
              </a:rPr>
              <a:t>Development</a:t>
            </a:r>
          </a:p>
          <a:p>
            <a:r>
              <a:rPr lang="nl-NL" sz="2200" b="1" dirty="0">
                <a:solidFill>
                  <a:schemeClr val="dk1"/>
                </a:solidFill>
              </a:rPr>
              <a:t>Goal 6</a:t>
            </a:r>
            <a:endParaRPr lang="en-GB" sz="2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0"/>
        <p:cNvGrpSpPr/>
        <p:nvPr/>
      </p:nvGrpSpPr>
      <p:grpSpPr>
        <a:xfrm>
          <a:off x="0" y="0"/>
          <a:ext cx="0" cy="0"/>
          <a:chOff x="0" y="0"/>
          <a:chExt cx="0" cy="0"/>
        </a:xfrm>
      </p:grpSpPr>
      <p:sp>
        <p:nvSpPr>
          <p:cNvPr id="191" name="Google Shape;191;p16"/>
          <p:cNvSpPr txBox="1">
            <a:spLocks noGrp="1"/>
          </p:cNvSpPr>
          <p:nvPr>
            <p:ph type="title"/>
          </p:nvPr>
        </p:nvSpPr>
        <p:spPr>
          <a:xfrm>
            <a:off x="418950" y="62950"/>
            <a:ext cx="11288787" cy="86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rgbClr val="000000"/>
                </a:solidFill>
                <a:latin typeface="+mj-lt"/>
                <a:ea typeface="Calibri"/>
                <a:cs typeface="Calibri"/>
                <a:sym typeface="Calibri"/>
              </a:rPr>
              <a:t>Disease burden from inadequate WASH for the year 2016</a:t>
            </a:r>
            <a:endParaRPr sz="3200" b="0" i="0" u="none" strike="noStrike" cap="none" dirty="0">
              <a:solidFill>
                <a:srgbClr val="000000"/>
              </a:solidFill>
              <a:latin typeface="+mj-lt"/>
              <a:ea typeface="Arial"/>
              <a:cs typeface="Arial"/>
              <a:sym typeface="Arial"/>
            </a:endParaRPr>
          </a:p>
        </p:txBody>
      </p:sp>
      <p:pic>
        <p:nvPicPr>
          <p:cNvPr id="192" name="Google Shape;192;p16" title="Chart"/>
          <p:cNvPicPr preferRelativeResize="0"/>
          <p:nvPr/>
        </p:nvPicPr>
        <p:blipFill rotWithShape="1">
          <a:blip r:embed="rId3">
            <a:alphaModFix/>
          </a:blip>
          <a:srcRect/>
          <a:stretch/>
        </p:blipFill>
        <p:spPr>
          <a:xfrm>
            <a:off x="1844337" y="1605517"/>
            <a:ext cx="8690108" cy="5020028"/>
          </a:xfrm>
          <a:prstGeom prst="rect">
            <a:avLst/>
          </a:prstGeom>
          <a:noFill/>
          <a:ln>
            <a:noFill/>
          </a:ln>
        </p:spPr>
      </p:pic>
      <p:sp>
        <p:nvSpPr>
          <p:cNvPr id="193" name="Google Shape;193;p16"/>
          <p:cNvSpPr/>
          <p:nvPr/>
        </p:nvSpPr>
        <p:spPr>
          <a:xfrm>
            <a:off x="8010144" y="1614063"/>
            <a:ext cx="2395800" cy="208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3"/>
                                        </p:tgtEl>
                                      </p:cBhvr>
                                    </p:animEffect>
                                    <p:set>
                                      <p:cBhvr>
                                        <p:cTn id="7" dur="1" fill="hold">
                                          <p:stCondLst>
                                            <p:cond delay="500"/>
                                          </p:stCondLst>
                                        </p:cTn>
                                        <p:tgtEl>
                                          <p:spTgt spid="1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8"/>
        <p:cNvGrpSpPr/>
        <p:nvPr/>
      </p:nvGrpSpPr>
      <p:grpSpPr>
        <a:xfrm>
          <a:off x="0" y="0"/>
          <a:ext cx="0" cy="0"/>
          <a:chOff x="0" y="0"/>
          <a:chExt cx="0" cy="0"/>
        </a:xfrm>
      </p:grpSpPr>
      <p:sp>
        <p:nvSpPr>
          <p:cNvPr id="200" name="Google Shape;200;p17"/>
          <p:cNvSpPr txBox="1">
            <a:spLocks noGrp="1"/>
          </p:cNvSpPr>
          <p:nvPr>
            <p:ph type="title" idx="4294967295"/>
          </p:nvPr>
        </p:nvSpPr>
        <p:spPr>
          <a:xfrm>
            <a:off x="1827750" y="49850"/>
            <a:ext cx="8536500" cy="729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2"/>
              </a:buClr>
              <a:buSzPts val="4000"/>
              <a:buFont typeface="Arial"/>
              <a:buNone/>
            </a:pPr>
            <a:r>
              <a:rPr lang="nl-NL" sz="3200" b="1" dirty="0">
                <a:latin typeface="+mj-lt"/>
                <a:ea typeface="Calibri"/>
                <a:cs typeface="Calibri"/>
                <a:sym typeface="Calibri"/>
              </a:rPr>
              <a:t>WASH and diarrhoeal diseases</a:t>
            </a:r>
            <a:endParaRPr sz="3200" b="1" dirty="0">
              <a:latin typeface="+mj-lt"/>
              <a:ea typeface="Calibri"/>
              <a:cs typeface="Calibri"/>
              <a:sym typeface="Calibri"/>
            </a:endParaRPr>
          </a:p>
        </p:txBody>
      </p:sp>
      <p:grpSp>
        <p:nvGrpSpPr>
          <p:cNvPr id="201" name="Google Shape;201;p17"/>
          <p:cNvGrpSpPr/>
          <p:nvPr/>
        </p:nvGrpSpPr>
        <p:grpSpPr>
          <a:xfrm>
            <a:off x="1960325" y="2732219"/>
            <a:ext cx="2867400" cy="3762878"/>
            <a:chOff x="152400" y="1060100"/>
            <a:chExt cx="4138497" cy="4623775"/>
          </a:xfrm>
        </p:grpSpPr>
        <p:pic>
          <p:nvPicPr>
            <p:cNvPr id="202" name="Google Shape;202;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2400" y="1060100"/>
              <a:ext cx="4138497" cy="4623747"/>
            </a:xfrm>
            <a:prstGeom prst="rect">
              <a:avLst/>
            </a:prstGeom>
            <a:noFill/>
            <a:ln>
              <a:noFill/>
            </a:ln>
          </p:spPr>
        </p:pic>
        <p:sp>
          <p:nvSpPr>
            <p:cNvPr id="203" name="Google Shape;203;p17"/>
            <p:cNvSpPr txBox="1"/>
            <p:nvPr/>
          </p:nvSpPr>
          <p:spPr>
            <a:xfrm>
              <a:off x="152400" y="5309475"/>
              <a:ext cx="2325300" cy="37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800" b="0" i="0" u="none" strike="noStrike" cap="none" dirty="0">
                  <a:solidFill>
                    <a:srgbClr val="000000"/>
                  </a:solidFill>
                  <a:latin typeface="Arial"/>
                  <a:ea typeface="Arial"/>
                  <a:cs typeface="Arial"/>
                  <a:sym typeface="Arial"/>
                </a:rPr>
                <a:t>Photo: IFRC</a:t>
              </a:r>
              <a:endParaRPr sz="800" b="0" i="0" u="none" strike="noStrike" cap="none" dirty="0">
                <a:solidFill>
                  <a:srgbClr val="000000"/>
                </a:solidFill>
                <a:latin typeface="Arial"/>
                <a:ea typeface="Arial"/>
                <a:cs typeface="Arial"/>
                <a:sym typeface="Arial"/>
              </a:endParaRPr>
            </a:p>
          </p:txBody>
        </p:sp>
      </p:grpSp>
      <p:sp>
        <p:nvSpPr>
          <p:cNvPr id="204" name="Google Shape;204;p17"/>
          <p:cNvSpPr/>
          <p:nvPr/>
        </p:nvSpPr>
        <p:spPr>
          <a:xfrm>
            <a:off x="459179" y="1036550"/>
            <a:ext cx="6559138" cy="15234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NL" sz="2800" b="0" i="0" u="none" strike="noStrike" cap="none" dirty="0">
                <a:solidFill>
                  <a:srgbClr val="FF0000"/>
                </a:solidFill>
                <a:latin typeface="Arial"/>
                <a:ea typeface="Arial"/>
                <a:cs typeface="Arial"/>
                <a:sym typeface="Arial"/>
              </a:rPr>
              <a:t>Each day, nearly 1000 children die due to preventable water and sanitation-related diarrheal diseases </a:t>
            </a:r>
            <a:endParaRPr dirty="0"/>
          </a:p>
          <a:p>
            <a:pPr marL="0" marR="0" lvl="0" indent="0" algn="l" rtl="0">
              <a:lnSpc>
                <a:spcPct val="100000"/>
              </a:lnSpc>
              <a:spcBef>
                <a:spcPts val="0"/>
              </a:spcBef>
              <a:spcAft>
                <a:spcPts val="0"/>
              </a:spcAft>
              <a:buNone/>
            </a:pPr>
            <a:r>
              <a:rPr lang="nl-NL" sz="800" dirty="0">
                <a:solidFill>
                  <a:schemeClr val="dk1"/>
                </a:solidFill>
              </a:rPr>
              <a:t>R</a:t>
            </a:r>
            <a:r>
              <a:rPr lang="nl-NL" sz="800" b="0" i="0" u="none" strike="noStrike" cap="none" dirty="0">
                <a:solidFill>
                  <a:schemeClr val="dk1"/>
                </a:solidFill>
                <a:latin typeface="Arial"/>
                <a:ea typeface="Arial"/>
                <a:cs typeface="Arial"/>
                <a:sym typeface="Arial"/>
              </a:rPr>
              <a:t>eference: https://www.un.org/sustainabledevelopment/water-and-sanitation/</a:t>
            </a:r>
            <a:endParaRPr sz="800" dirty="0"/>
          </a:p>
        </p:txBody>
      </p:sp>
      <p:pic>
        <p:nvPicPr>
          <p:cNvPr id="3" name="Picture 2">
            <a:extLst>
              <a:ext uri="{FF2B5EF4-FFF2-40B4-BE49-F238E27FC236}">
                <a16:creationId xmlns:a16="http://schemas.microsoft.com/office/drawing/2014/main" id="{74B66899-E863-4995-BC5C-47F1407BFC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50352" y="1036550"/>
            <a:ext cx="4907154" cy="499501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9"/>
        <p:cNvGrpSpPr/>
        <p:nvPr/>
      </p:nvGrpSpPr>
      <p:grpSpPr>
        <a:xfrm>
          <a:off x="0" y="0"/>
          <a:ext cx="0" cy="0"/>
          <a:chOff x="0" y="0"/>
          <a:chExt cx="0" cy="0"/>
        </a:xfrm>
      </p:grpSpPr>
      <p:sp>
        <p:nvSpPr>
          <p:cNvPr id="210" name="Google Shape;210;p18"/>
          <p:cNvSpPr txBox="1">
            <a:spLocks noGrp="1"/>
          </p:cNvSpPr>
          <p:nvPr>
            <p:ph type="title" idx="4294967295"/>
          </p:nvPr>
        </p:nvSpPr>
        <p:spPr>
          <a:xfrm>
            <a:off x="1188195" y="49850"/>
            <a:ext cx="9815610" cy="729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2"/>
              </a:buClr>
              <a:buSzPts val="4000"/>
              <a:buFont typeface="Arial"/>
              <a:buNone/>
            </a:pPr>
            <a:r>
              <a:rPr lang="nl-NL" sz="3200" b="1" dirty="0">
                <a:latin typeface="+mj-lt"/>
                <a:ea typeface="Calibri"/>
                <a:cs typeface="Calibri"/>
                <a:sym typeface="Calibri"/>
              </a:rPr>
              <a:t>WASH and Vector-borne diseases</a:t>
            </a:r>
            <a:endParaRPr sz="3200" b="1" dirty="0">
              <a:latin typeface="+mj-lt"/>
              <a:ea typeface="Calibri"/>
              <a:cs typeface="Calibri"/>
              <a:sym typeface="Calibri"/>
            </a:endParaRPr>
          </a:p>
        </p:txBody>
      </p:sp>
      <p:pic>
        <p:nvPicPr>
          <p:cNvPr id="211" name="Google Shape;211;p18" descr="Afbeelding2.jpg"/>
          <p:cNvPicPr preferRelativeResize="0"/>
          <p:nvPr/>
        </p:nvPicPr>
        <p:blipFill rotWithShape="1">
          <a:blip r:embed="rId3" cstate="email">
            <a:alphaModFix/>
            <a:extLst>
              <a:ext uri="{28A0092B-C50C-407E-A947-70E740481C1C}">
                <a14:useLocalDpi xmlns:a14="http://schemas.microsoft.com/office/drawing/2010/main"/>
              </a:ext>
            </a:extLst>
          </a:blip>
          <a:srcRect b="-399"/>
          <a:stretch/>
        </p:blipFill>
        <p:spPr>
          <a:xfrm>
            <a:off x="7187975" y="2345642"/>
            <a:ext cx="4460099" cy="3280000"/>
          </a:xfrm>
          <a:prstGeom prst="rect">
            <a:avLst/>
          </a:prstGeom>
          <a:noFill/>
          <a:ln>
            <a:noFill/>
          </a:ln>
        </p:spPr>
      </p:pic>
      <p:sp>
        <p:nvSpPr>
          <p:cNvPr id="213" name="Google Shape;213;p18"/>
          <p:cNvSpPr/>
          <p:nvPr/>
        </p:nvSpPr>
        <p:spPr>
          <a:xfrm>
            <a:off x="549773" y="801655"/>
            <a:ext cx="1032802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NL" sz="2400" b="0" i="0" u="none" strike="noStrike" cap="none">
                <a:solidFill>
                  <a:srgbClr val="FF0000"/>
                </a:solidFill>
                <a:latin typeface="Arial"/>
                <a:ea typeface="Arial"/>
                <a:cs typeface="Arial"/>
                <a:sym typeface="Arial"/>
              </a:rPr>
              <a:t>WHO estimates that malaria kills over 400 000 people every year – mainly children under 5 years old</a:t>
            </a:r>
            <a:endParaRPr/>
          </a:p>
        </p:txBody>
      </p:sp>
      <p:sp>
        <p:nvSpPr>
          <p:cNvPr id="214" name="Google Shape;214;p18"/>
          <p:cNvSpPr/>
          <p:nvPr/>
        </p:nvSpPr>
        <p:spPr>
          <a:xfrm>
            <a:off x="7351460" y="5332847"/>
            <a:ext cx="1652700" cy="2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a:solidFill>
                  <a:srgbClr val="000000"/>
                </a:solidFill>
                <a:latin typeface="Arial"/>
                <a:ea typeface="Arial"/>
                <a:cs typeface="Arial"/>
                <a:sym typeface="Arial"/>
              </a:rPr>
              <a:t>Photo: USDA</a:t>
            </a:r>
            <a:endParaRPr sz="800" b="0" i="0" u="none" strike="noStrike" cap="none">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C55EC81F-7B7B-4A86-85FA-ED2D431B46DB}"/>
              </a:ext>
            </a:extLst>
          </p:cNvPr>
          <p:cNvGrpSpPr/>
          <p:nvPr/>
        </p:nvGrpSpPr>
        <p:grpSpPr>
          <a:xfrm>
            <a:off x="458906" y="2189921"/>
            <a:ext cx="5858768" cy="3280000"/>
            <a:chOff x="458906" y="2189921"/>
            <a:chExt cx="5858768" cy="3280000"/>
          </a:xfrm>
        </p:grpSpPr>
        <p:pic>
          <p:nvPicPr>
            <p:cNvPr id="212" name="Google Shape;212;p18"/>
            <p:cNvPicPr preferRelativeResize="0"/>
            <p:nvPr/>
          </p:nvPicPr>
          <p:blipFill rotWithShape="1">
            <a:blip r:embed="rId4">
              <a:alphaModFix/>
            </a:blip>
            <a:srcRect/>
            <a:stretch/>
          </p:blipFill>
          <p:spPr>
            <a:xfrm>
              <a:off x="458906" y="2189921"/>
              <a:ext cx="5858768" cy="3280000"/>
            </a:xfrm>
            <a:prstGeom prst="rect">
              <a:avLst/>
            </a:prstGeom>
            <a:noFill/>
            <a:ln>
              <a:noFill/>
            </a:ln>
          </p:spPr>
        </p:pic>
        <p:sp>
          <p:nvSpPr>
            <p:cNvPr id="215" name="Google Shape;215;p18"/>
            <p:cNvSpPr/>
            <p:nvPr/>
          </p:nvSpPr>
          <p:spPr>
            <a:xfrm>
              <a:off x="1619522" y="5253921"/>
              <a:ext cx="1652700" cy="2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dirty="0"/>
                <a:t>Source: CDC</a:t>
              </a:r>
              <a:endParaRPr sz="8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5"/>
          <p:cNvSpPr/>
          <p:nvPr/>
        </p:nvSpPr>
        <p:spPr>
          <a:xfrm>
            <a:off x="590550" y="425382"/>
            <a:ext cx="6048967" cy="966017"/>
          </a:xfrm>
          <a:prstGeom prst="rect">
            <a:avLst/>
          </a:prstGeom>
          <a:noFill/>
          <a:ln>
            <a:noFill/>
          </a:ln>
        </p:spPr>
        <p:txBody>
          <a:bodyPr spcFirstLastPara="1" wrap="square" lIns="78850" tIns="39425" rIns="78850" bIns="39425" anchor="t" anchorCtr="0">
            <a:spAutoFit/>
          </a:bodyPr>
          <a:lstStyle/>
          <a:p>
            <a:pPr algn="ctr">
              <a:lnSpc>
                <a:spcPct val="90000"/>
              </a:lnSpc>
              <a:buClr>
                <a:schemeClr val="dk1"/>
              </a:buClr>
              <a:buSzPts val="3959"/>
            </a:pPr>
            <a:r>
              <a:rPr lang="nl-NL" sz="3200" dirty="0">
                <a:solidFill>
                  <a:schemeClr val="dk1"/>
                </a:solidFill>
                <a:latin typeface="+mn-lt"/>
                <a:cs typeface="Calibri"/>
                <a:sym typeface="Calibri"/>
              </a:rPr>
              <a:t>Dengue fever continues to get worse with no end in sight</a:t>
            </a:r>
            <a:endParaRPr sz="3200" dirty="0">
              <a:solidFill>
                <a:schemeClr val="dk1"/>
              </a:solidFill>
              <a:latin typeface="+mn-lt"/>
              <a:cs typeface="Calibri"/>
              <a:sym typeface="Calibri"/>
            </a:endParaRPr>
          </a:p>
        </p:txBody>
      </p:sp>
      <p:pic>
        <p:nvPicPr>
          <p:cNvPr id="449" name="Google Shape;449;p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691309">
            <a:off x="618397" y="2523265"/>
            <a:ext cx="4816289" cy="3463242"/>
          </a:xfrm>
          <a:prstGeom prst="rect">
            <a:avLst/>
          </a:prstGeom>
          <a:noFill/>
          <a:ln>
            <a:noFill/>
          </a:ln>
          <a:effectLst>
            <a:outerShdw blurRad="50800" dist="38100" dir="2700000" algn="tl" rotWithShape="0">
              <a:prstClr val="black">
                <a:alpha val="40000"/>
              </a:prstClr>
            </a:outerShdw>
          </a:effectLst>
        </p:spPr>
      </p:pic>
      <p:pic>
        <p:nvPicPr>
          <p:cNvPr id="450" name="Google Shape;450;p35" descr="Afbeelding met tekst, boek&#10;&#10;Beschrijving is gegenereerd met zeer hoge betrouwbaarhei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80000">
            <a:off x="7018773" y="449468"/>
            <a:ext cx="4472923" cy="5762905"/>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
        <p:cNvGrpSpPr/>
        <p:nvPr/>
      </p:nvGrpSpPr>
      <p:grpSpPr>
        <a:xfrm>
          <a:off x="0" y="0"/>
          <a:ext cx="0" cy="0"/>
          <a:chOff x="0" y="0"/>
          <a:chExt cx="0" cy="0"/>
        </a:xfrm>
      </p:grpSpPr>
      <p:sp>
        <p:nvSpPr>
          <p:cNvPr id="45" name="Google Shape;45;gb4957498c9_0_0"/>
          <p:cNvSpPr txBox="1"/>
          <p:nvPr/>
        </p:nvSpPr>
        <p:spPr>
          <a:xfrm>
            <a:off x="85400" y="611976"/>
            <a:ext cx="5616600" cy="5406000"/>
          </a:xfrm>
          <a:prstGeom prst="rect">
            <a:avLst/>
          </a:prstGeom>
          <a:noFill/>
          <a:ln>
            <a:noFill/>
          </a:ln>
        </p:spPr>
        <p:txBody>
          <a:bodyPr spcFirstLastPara="1" wrap="square" lIns="91425" tIns="45700" rIns="91425" bIns="45700" anchor="t" anchorCtr="0">
            <a:noAutofit/>
          </a:bodyPr>
          <a:lstStyle/>
          <a:p>
            <a:pPr marL="457200" marR="0" lvl="1" algn="l" rtl="0">
              <a:lnSpc>
                <a:spcPct val="100000"/>
              </a:lnSpc>
              <a:spcBef>
                <a:spcPts val="0"/>
              </a:spcBef>
              <a:spcAft>
                <a:spcPts val="0"/>
              </a:spcAft>
              <a:buClr>
                <a:srgbClr val="FF0000"/>
              </a:buClr>
              <a:buSzPts val="2800"/>
            </a:pPr>
            <a:r>
              <a:rPr lang="nl-NL" sz="2800" b="1" dirty="0">
                <a:solidFill>
                  <a:schemeClr val="dk1"/>
                </a:solidFill>
                <a:latin typeface="+mn-lt"/>
                <a:ea typeface="Avenir"/>
                <a:cs typeface="Avenir"/>
                <a:sym typeface="Avenir"/>
              </a:rPr>
              <a:t>In the last decade:</a:t>
            </a:r>
          </a:p>
          <a:p>
            <a:pPr marL="914400" marR="0" lvl="1" indent="-457200" algn="l" rtl="0">
              <a:lnSpc>
                <a:spcPct val="100000"/>
              </a:lnSpc>
              <a:spcBef>
                <a:spcPts val="0"/>
              </a:spcBef>
              <a:spcAft>
                <a:spcPts val="0"/>
              </a:spcAft>
              <a:buClr>
                <a:srgbClr val="FF0000"/>
              </a:buClr>
              <a:buSzPts val="2800"/>
              <a:buFont typeface="Arial" panose="020B0604020202020204" pitchFamily="34" charset="0"/>
              <a:buChar char="•"/>
            </a:pPr>
            <a:r>
              <a:rPr lang="nl-NL" sz="2800" b="1" dirty="0">
                <a:solidFill>
                  <a:schemeClr val="dk1"/>
                </a:solidFill>
                <a:latin typeface="+mn-lt"/>
                <a:ea typeface="Avenir"/>
                <a:cs typeface="Avenir"/>
                <a:sym typeface="Avenir"/>
              </a:rPr>
              <a:t>1.7 billion people</a:t>
            </a:r>
            <a:r>
              <a:rPr lang="nl-NL" sz="2800" dirty="0">
                <a:solidFill>
                  <a:schemeClr val="dk1"/>
                </a:solidFill>
                <a:latin typeface="+mn-lt"/>
                <a:ea typeface="Avenir"/>
                <a:cs typeface="Avenir"/>
                <a:sym typeface="Avenir"/>
              </a:rPr>
              <a:t> around the world have been affected by </a:t>
            </a:r>
            <a:r>
              <a:rPr lang="nl-NL" sz="2800" b="1" dirty="0">
                <a:solidFill>
                  <a:schemeClr val="dk1"/>
                </a:solidFill>
                <a:latin typeface="+mn-lt"/>
                <a:ea typeface="Avenir"/>
                <a:cs typeface="Avenir"/>
                <a:sym typeface="Avenir"/>
              </a:rPr>
              <a:t>climate and weather-related disasters</a:t>
            </a:r>
          </a:p>
          <a:p>
            <a:pPr marL="914400" marR="0" lvl="1" indent="-457200" algn="l" rtl="0">
              <a:lnSpc>
                <a:spcPct val="100000"/>
              </a:lnSpc>
              <a:spcBef>
                <a:spcPts val="0"/>
              </a:spcBef>
              <a:spcAft>
                <a:spcPts val="0"/>
              </a:spcAft>
              <a:buClr>
                <a:srgbClr val="FF0000"/>
              </a:buClr>
              <a:buSzPts val="2800"/>
              <a:buFont typeface="Arial" panose="020B0604020202020204" pitchFamily="34" charset="0"/>
              <a:buChar char="•"/>
            </a:pPr>
            <a:r>
              <a:rPr lang="nl-NL" sz="2800" dirty="0">
                <a:solidFill>
                  <a:schemeClr val="dk1"/>
                </a:solidFill>
                <a:latin typeface="+mn-lt"/>
                <a:ea typeface="Avenir"/>
                <a:cs typeface="Avenir"/>
                <a:sym typeface="Avenir"/>
              </a:rPr>
              <a:t>Extreme weather- and climate-related disasters have killed more than </a:t>
            </a:r>
            <a:r>
              <a:rPr lang="nl-NL" sz="2800" b="1" dirty="0">
                <a:solidFill>
                  <a:schemeClr val="dk1"/>
                </a:solidFill>
                <a:latin typeface="+mn-lt"/>
                <a:ea typeface="Avenir"/>
                <a:cs typeface="Avenir"/>
                <a:sym typeface="Avenir"/>
              </a:rPr>
              <a:t>410,000 people</a:t>
            </a:r>
          </a:p>
          <a:p>
            <a:pPr marL="800100" marR="0" lvl="1" indent="-342900" algn="l" rtl="0">
              <a:lnSpc>
                <a:spcPct val="100000"/>
              </a:lnSpc>
              <a:spcBef>
                <a:spcPts val="0"/>
              </a:spcBef>
              <a:spcAft>
                <a:spcPts val="0"/>
              </a:spcAft>
              <a:buClr>
                <a:srgbClr val="FF0000"/>
              </a:buClr>
              <a:buSzPts val="2800"/>
              <a:buChar char="•"/>
            </a:pPr>
            <a:r>
              <a:rPr lang="nl-NL" sz="2800" b="1" dirty="0">
                <a:solidFill>
                  <a:schemeClr val="dk1"/>
                </a:solidFill>
                <a:latin typeface="+mn-lt"/>
                <a:ea typeface="Avenir"/>
                <a:cs typeface="Avenir"/>
                <a:sym typeface="Avenir"/>
              </a:rPr>
              <a:t>We s</a:t>
            </a:r>
            <a:r>
              <a:rPr lang="nl-NL" sz="2800" b="1" i="0" u="none" strike="noStrike" cap="none" dirty="0">
                <a:solidFill>
                  <a:schemeClr val="dk1"/>
                </a:solidFill>
                <a:latin typeface="+mn-lt"/>
                <a:ea typeface="Avenir"/>
                <a:cs typeface="Avenir"/>
                <a:sym typeface="Avenir"/>
              </a:rPr>
              <a:t>till have a chance to act!</a:t>
            </a:r>
            <a:endParaRPr sz="1400" b="1" i="0" u="none" strike="noStrike" cap="none" dirty="0">
              <a:solidFill>
                <a:srgbClr val="000000"/>
              </a:solidFill>
              <a:latin typeface="+mn-lt"/>
            </a:endParaRPr>
          </a:p>
          <a:p>
            <a:pPr marL="800100" marR="0" lvl="1" indent="-165100" algn="l" rtl="0">
              <a:lnSpc>
                <a:spcPct val="100000"/>
              </a:lnSpc>
              <a:spcBef>
                <a:spcPts val="0"/>
              </a:spcBef>
              <a:spcAft>
                <a:spcPts val="0"/>
              </a:spcAft>
              <a:buClr>
                <a:srgbClr val="FF0000"/>
              </a:buClr>
              <a:buSzPts val="2800"/>
              <a:buFont typeface="Arial"/>
              <a:buNone/>
            </a:pPr>
            <a:endParaRPr sz="2800" b="0" i="0" u="none" strike="noStrike" cap="none" dirty="0">
              <a:solidFill>
                <a:schemeClr val="dk1"/>
              </a:solidFill>
              <a:latin typeface="+mn-lt"/>
              <a:ea typeface="Avenir"/>
              <a:cs typeface="Avenir"/>
              <a:sym typeface="Avenir"/>
            </a:endParaRPr>
          </a:p>
        </p:txBody>
      </p:sp>
      <p:pic>
        <p:nvPicPr>
          <p:cNvPr id="46" name="Google Shape;46;gb4957498c9_0_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677212">
            <a:off x="6625525" y="464947"/>
            <a:ext cx="4198992" cy="5734373"/>
          </a:xfrm>
          <a:prstGeom prst="rect">
            <a:avLst/>
          </a:prstGeom>
          <a:noFill/>
          <a:ln>
            <a:noFill/>
          </a:ln>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8"/>
        <p:cNvGrpSpPr/>
        <p:nvPr/>
      </p:nvGrpSpPr>
      <p:grpSpPr>
        <a:xfrm>
          <a:off x="0" y="0"/>
          <a:ext cx="0" cy="0"/>
          <a:chOff x="0" y="0"/>
          <a:chExt cx="0" cy="0"/>
        </a:xfrm>
      </p:grpSpPr>
      <p:sp>
        <p:nvSpPr>
          <p:cNvPr id="230" name="Google Shape;230;gb53ab96f61_0_52"/>
          <p:cNvSpPr txBox="1">
            <a:spLocks noGrp="1"/>
          </p:cNvSpPr>
          <p:nvPr>
            <p:ph type="title"/>
          </p:nvPr>
        </p:nvSpPr>
        <p:spPr>
          <a:xfrm>
            <a:off x="1097850" y="4830"/>
            <a:ext cx="9996300"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rgbClr val="000000"/>
                </a:solidFill>
                <a:latin typeface="+mj-lt"/>
                <a:ea typeface="Calibri"/>
                <a:cs typeface="Calibri"/>
                <a:sym typeface="Calibri"/>
              </a:rPr>
              <a:t>Sanitation and climate </a:t>
            </a:r>
            <a:r>
              <a:rPr lang="nl-NL" sz="3200" b="1" dirty="0">
                <a:latin typeface="+mj-lt"/>
                <a:ea typeface="Calibri"/>
                <a:cs typeface="Calibri"/>
                <a:sym typeface="Calibri"/>
              </a:rPr>
              <a:t>c</a:t>
            </a:r>
            <a:r>
              <a:rPr lang="nl-NL" sz="3200" b="1" i="0" u="none" strike="noStrike" cap="none" dirty="0">
                <a:solidFill>
                  <a:srgbClr val="000000"/>
                </a:solidFill>
                <a:latin typeface="+mj-lt"/>
                <a:ea typeface="Calibri"/>
                <a:cs typeface="Calibri"/>
                <a:sym typeface="Calibri"/>
              </a:rPr>
              <a:t>hange</a:t>
            </a:r>
            <a:endParaRPr sz="3200" b="0" i="0" u="none" strike="noStrike" cap="none" dirty="0">
              <a:solidFill>
                <a:srgbClr val="000000"/>
              </a:solidFill>
              <a:latin typeface="+mj-lt"/>
              <a:ea typeface="Arial"/>
              <a:cs typeface="Arial"/>
              <a:sym typeface="Arial"/>
            </a:endParaRPr>
          </a:p>
        </p:txBody>
      </p:sp>
      <p:grpSp>
        <p:nvGrpSpPr>
          <p:cNvPr id="3" name="Group 2">
            <a:extLst>
              <a:ext uri="{FF2B5EF4-FFF2-40B4-BE49-F238E27FC236}">
                <a16:creationId xmlns:a16="http://schemas.microsoft.com/office/drawing/2014/main" id="{EE61FD87-D1AA-477C-A2A0-FB24D25F452E}"/>
              </a:ext>
            </a:extLst>
          </p:cNvPr>
          <p:cNvGrpSpPr/>
          <p:nvPr/>
        </p:nvGrpSpPr>
        <p:grpSpPr>
          <a:xfrm>
            <a:off x="539931" y="866600"/>
            <a:ext cx="5072769" cy="3441667"/>
            <a:chOff x="1097850" y="1290475"/>
            <a:chExt cx="4514850" cy="3000375"/>
          </a:xfrm>
        </p:grpSpPr>
        <p:pic>
          <p:nvPicPr>
            <p:cNvPr id="231" name="Google Shape;231;gb53ab96f61_0_52"/>
            <p:cNvPicPr preferRelativeResize="0"/>
            <p:nvPr/>
          </p:nvPicPr>
          <p:blipFill rotWithShape="1">
            <a:blip r:embed="rId3">
              <a:alphaModFix/>
            </a:blip>
            <a:srcRect/>
            <a:stretch/>
          </p:blipFill>
          <p:spPr>
            <a:xfrm>
              <a:off x="1097850" y="1290475"/>
              <a:ext cx="4514850" cy="3000375"/>
            </a:xfrm>
            <a:prstGeom prst="rect">
              <a:avLst/>
            </a:prstGeom>
            <a:noFill/>
            <a:ln>
              <a:noFill/>
            </a:ln>
          </p:spPr>
        </p:pic>
        <p:sp>
          <p:nvSpPr>
            <p:cNvPr id="234" name="Google Shape;234;gb53ab96f61_0_52"/>
            <p:cNvSpPr txBox="1"/>
            <p:nvPr/>
          </p:nvSpPr>
          <p:spPr>
            <a:xfrm>
              <a:off x="2260085" y="3977096"/>
              <a:ext cx="859131" cy="30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800" b="0" i="0" u="none" strike="noStrike" cap="none" dirty="0">
                  <a:solidFill>
                    <a:schemeClr val="bg1"/>
                  </a:solidFill>
                  <a:latin typeface="Arial"/>
                  <a:ea typeface="Arial"/>
                  <a:cs typeface="Arial"/>
                  <a:sym typeface="Arial"/>
                </a:rPr>
                <a:t>Photo: IFRC</a:t>
              </a:r>
              <a:endParaRPr sz="800" b="0" i="0" u="none" strike="noStrike" cap="none" dirty="0">
                <a:solidFill>
                  <a:schemeClr val="bg1"/>
                </a:solidFill>
                <a:latin typeface="Arial"/>
                <a:ea typeface="Arial"/>
                <a:cs typeface="Arial"/>
                <a:sym typeface="Arial"/>
              </a:endParaRPr>
            </a:p>
          </p:txBody>
        </p:sp>
      </p:grpSp>
      <p:grpSp>
        <p:nvGrpSpPr>
          <p:cNvPr id="4" name="Group 3">
            <a:extLst>
              <a:ext uri="{FF2B5EF4-FFF2-40B4-BE49-F238E27FC236}">
                <a16:creationId xmlns:a16="http://schemas.microsoft.com/office/drawing/2014/main" id="{816E9973-9602-46E2-9EAE-93E60389A066}"/>
              </a:ext>
            </a:extLst>
          </p:cNvPr>
          <p:cNvGrpSpPr/>
          <p:nvPr/>
        </p:nvGrpSpPr>
        <p:grpSpPr>
          <a:xfrm>
            <a:off x="6166281" y="1759131"/>
            <a:ext cx="5703501" cy="3809191"/>
            <a:chOff x="6166282" y="2271829"/>
            <a:chExt cx="5317340" cy="3276758"/>
          </a:xfrm>
        </p:grpSpPr>
        <p:pic>
          <p:nvPicPr>
            <p:cNvPr id="232" name="Google Shape;232;gb53ab96f61_0_5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200000">
              <a:off x="6166282" y="2271829"/>
              <a:ext cx="5317340" cy="2658670"/>
            </a:xfrm>
            <a:prstGeom prst="rect">
              <a:avLst/>
            </a:prstGeom>
            <a:noFill/>
            <a:ln>
              <a:noFill/>
            </a:ln>
          </p:spPr>
        </p:pic>
        <p:sp>
          <p:nvSpPr>
            <p:cNvPr id="236" name="Google Shape;236;gb53ab96f61_0_52"/>
            <p:cNvSpPr txBox="1"/>
            <p:nvPr/>
          </p:nvSpPr>
          <p:spPr>
            <a:xfrm rot="1200846">
              <a:off x="9845736" y="5243761"/>
              <a:ext cx="1076568" cy="3048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800" dirty="0">
                  <a:solidFill>
                    <a:srgbClr val="FFFFFF"/>
                  </a:solidFill>
                </a:rPr>
                <a:t>Photo: Myanmar </a:t>
              </a:r>
              <a:r>
                <a:rPr lang="nl-NL" sz="800" b="0" i="0" u="none" strike="noStrike" cap="none" dirty="0">
                  <a:solidFill>
                    <a:srgbClr val="FFFFFF"/>
                  </a:solidFill>
                  <a:latin typeface="Arial"/>
                  <a:ea typeface="Arial"/>
                  <a:cs typeface="Arial"/>
                  <a:sym typeface="Arial"/>
                </a:rPr>
                <a:t>RC</a:t>
              </a:r>
              <a:endParaRPr sz="800" b="0" i="0" u="none" strike="noStrike" cap="none" dirty="0">
                <a:solidFill>
                  <a:srgbClr val="FFFFFF"/>
                </a:solidFill>
                <a:latin typeface="Arial"/>
                <a:ea typeface="Arial"/>
                <a:cs typeface="Arial"/>
                <a:sym typeface="Arial"/>
              </a:endParaRPr>
            </a:p>
          </p:txBody>
        </p:sp>
      </p:grpSp>
      <p:grpSp>
        <p:nvGrpSpPr>
          <p:cNvPr id="2" name="Group 1">
            <a:extLst>
              <a:ext uri="{FF2B5EF4-FFF2-40B4-BE49-F238E27FC236}">
                <a16:creationId xmlns:a16="http://schemas.microsoft.com/office/drawing/2014/main" id="{C0E6C658-956E-4355-8815-C6B50B02216A}"/>
              </a:ext>
            </a:extLst>
          </p:cNvPr>
          <p:cNvGrpSpPr/>
          <p:nvPr/>
        </p:nvGrpSpPr>
        <p:grpSpPr>
          <a:xfrm>
            <a:off x="2811085" y="3753394"/>
            <a:ext cx="4075409" cy="2841475"/>
            <a:chOff x="3123078" y="4036555"/>
            <a:chExt cx="3763416" cy="2558314"/>
          </a:xfrm>
        </p:grpSpPr>
        <p:pic>
          <p:nvPicPr>
            <p:cNvPr id="233" name="Google Shape;233;gb53ab96f61_0_52"/>
            <p:cNvPicPr preferRelativeResize="0"/>
            <p:nvPr/>
          </p:nvPicPr>
          <p:blipFill rotWithShape="1">
            <a:blip r:embed="rId5">
              <a:alphaModFix/>
            </a:blip>
            <a:srcRect/>
            <a:stretch/>
          </p:blipFill>
          <p:spPr>
            <a:xfrm rot="-1199996">
              <a:off x="3123078" y="4036555"/>
              <a:ext cx="3336942" cy="2558314"/>
            </a:xfrm>
            <a:prstGeom prst="rect">
              <a:avLst/>
            </a:prstGeom>
            <a:noFill/>
            <a:ln>
              <a:noFill/>
            </a:ln>
          </p:spPr>
        </p:pic>
        <p:sp>
          <p:nvSpPr>
            <p:cNvPr id="10" name="Google Shape;234;gb53ab96f61_0_52">
              <a:extLst>
                <a:ext uri="{FF2B5EF4-FFF2-40B4-BE49-F238E27FC236}">
                  <a16:creationId xmlns:a16="http://schemas.microsoft.com/office/drawing/2014/main" id="{199EFD76-56C5-4355-9659-08DAF079F74B}"/>
                </a:ext>
              </a:extLst>
            </p:cNvPr>
            <p:cNvSpPr txBox="1"/>
            <p:nvPr/>
          </p:nvSpPr>
          <p:spPr>
            <a:xfrm rot="20420084">
              <a:off x="6027363" y="5830109"/>
              <a:ext cx="859131" cy="30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800" b="0" i="0" u="none" strike="noStrike" cap="none" dirty="0">
                  <a:solidFill>
                    <a:schemeClr val="bg1"/>
                  </a:solidFill>
                  <a:latin typeface="Arial"/>
                  <a:ea typeface="Arial"/>
                  <a:cs typeface="Arial"/>
                  <a:sym typeface="Arial"/>
                </a:rPr>
                <a:t>Photo: IFRC</a:t>
              </a:r>
              <a:endParaRPr sz="800" b="0" i="0" u="none" strike="noStrike" cap="none" dirty="0">
                <a:solidFill>
                  <a:schemeClr val="bg1"/>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g9eae610e47_0_75"/>
          <p:cNvPicPr preferRelativeResize="0"/>
          <p:nvPr/>
        </p:nvPicPr>
        <p:blipFill rotWithShape="1">
          <a:blip r:embed="rId3">
            <a:alphaModFix/>
          </a:blip>
          <a:srcRect/>
          <a:stretch/>
        </p:blipFill>
        <p:spPr>
          <a:xfrm>
            <a:off x="7242875" y="1089800"/>
            <a:ext cx="4545471" cy="2451249"/>
          </a:xfrm>
          <a:prstGeom prst="rect">
            <a:avLst/>
          </a:prstGeom>
          <a:noFill/>
          <a:ln>
            <a:noFill/>
          </a:ln>
        </p:spPr>
      </p:pic>
      <p:sp>
        <p:nvSpPr>
          <p:cNvPr id="261" name="Google Shape;261;g9eae610e47_0_75"/>
          <p:cNvSpPr txBox="1">
            <a:spLocks noGrp="1"/>
          </p:cNvSpPr>
          <p:nvPr>
            <p:ph type="title"/>
          </p:nvPr>
        </p:nvSpPr>
        <p:spPr>
          <a:xfrm>
            <a:off x="0" y="17092"/>
            <a:ext cx="121920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The most vulnerable</a:t>
            </a:r>
            <a:endParaRPr sz="3200" b="1" dirty="0">
              <a:latin typeface="+mn-lt"/>
              <a:cs typeface="Calibri"/>
            </a:endParaRPr>
          </a:p>
        </p:txBody>
      </p:sp>
      <p:grpSp>
        <p:nvGrpSpPr>
          <p:cNvPr id="262" name="Google Shape;262;g9eae610e47_0_75"/>
          <p:cNvGrpSpPr/>
          <p:nvPr/>
        </p:nvGrpSpPr>
        <p:grpSpPr>
          <a:xfrm>
            <a:off x="129350" y="1939531"/>
            <a:ext cx="6687572" cy="3336804"/>
            <a:chOff x="5904617" y="1012425"/>
            <a:chExt cx="5969432" cy="2642500"/>
          </a:xfrm>
        </p:grpSpPr>
        <p:pic>
          <p:nvPicPr>
            <p:cNvPr id="263" name="Google Shape;263;g9eae610e47_0_7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904617" y="1012425"/>
              <a:ext cx="5969432" cy="2558325"/>
            </a:xfrm>
            <a:prstGeom prst="rect">
              <a:avLst/>
            </a:prstGeom>
            <a:noFill/>
            <a:ln>
              <a:noFill/>
            </a:ln>
          </p:spPr>
        </p:pic>
        <p:sp>
          <p:nvSpPr>
            <p:cNvPr id="264" name="Google Shape;264;g9eae610e47_0_75"/>
            <p:cNvSpPr txBox="1"/>
            <p:nvPr/>
          </p:nvSpPr>
          <p:spPr>
            <a:xfrm>
              <a:off x="6717007" y="3309325"/>
              <a:ext cx="1630200" cy="34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800" b="0" i="0" u="none" strike="noStrike" cap="none" dirty="0">
                  <a:solidFill>
                    <a:srgbClr val="000000"/>
                  </a:solidFill>
                  <a:latin typeface="Calibri" panose="020F0502020204030204" pitchFamily="34" charset="0"/>
                  <a:cs typeface="Calibri" panose="020F0502020204030204" pitchFamily="34" charset="0"/>
                  <a:sym typeface="Arial"/>
                </a:rPr>
                <a:t>Source: UNDP</a:t>
              </a:r>
              <a:endParaRPr sz="800" b="0" i="0" u="none" strike="noStrike" cap="none" dirty="0">
                <a:solidFill>
                  <a:srgbClr val="000000"/>
                </a:solidFill>
                <a:latin typeface="Calibri" panose="020F0502020204030204" pitchFamily="34" charset="0"/>
                <a:cs typeface="Calibri" panose="020F0502020204030204" pitchFamily="34" charset="0"/>
                <a:sym typeface="Arial"/>
              </a:endParaRPr>
            </a:p>
          </p:txBody>
        </p:sp>
      </p:grpSp>
      <p:grpSp>
        <p:nvGrpSpPr>
          <p:cNvPr id="2" name="Group 1">
            <a:extLst>
              <a:ext uri="{FF2B5EF4-FFF2-40B4-BE49-F238E27FC236}">
                <a16:creationId xmlns:a16="http://schemas.microsoft.com/office/drawing/2014/main" id="{9DF42EFE-8DF6-41AC-98B4-B4467DE2B6F0}"/>
              </a:ext>
            </a:extLst>
          </p:cNvPr>
          <p:cNvGrpSpPr/>
          <p:nvPr/>
        </p:nvGrpSpPr>
        <p:grpSpPr>
          <a:xfrm>
            <a:off x="7204101" y="3788874"/>
            <a:ext cx="4584245" cy="2672949"/>
            <a:chOff x="1346979" y="3788874"/>
            <a:chExt cx="4584245" cy="2672949"/>
          </a:xfrm>
        </p:grpSpPr>
        <p:pic>
          <p:nvPicPr>
            <p:cNvPr id="9" name="Google Shape;274;g9eae610e47_0_75">
              <a:extLst>
                <a:ext uri="{FF2B5EF4-FFF2-40B4-BE49-F238E27FC236}">
                  <a16:creationId xmlns:a16="http://schemas.microsoft.com/office/drawing/2014/main" id="{3192F4EB-A881-4A2D-BCF6-20FEB4B3599D}"/>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46979" y="3788874"/>
              <a:ext cx="4584245" cy="2672949"/>
            </a:xfrm>
            <a:prstGeom prst="rect">
              <a:avLst/>
            </a:prstGeom>
            <a:noFill/>
            <a:ln>
              <a:noFill/>
            </a:ln>
          </p:spPr>
        </p:pic>
        <p:sp>
          <p:nvSpPr>
            <p:cNvPr id="10" name="Google Shape;225;ga4a6a5112b_0_37">
              <a:extLst>
                <a:ext uri="{FF2B5EF4-FFF2-40B4-BE49-F238E27FC236}">
                  <a16:creationId xmlns:a16="http://schemas.microsoft.com/office/drawing/2014/main" id="{8AB834CD-3BD5-47E5-90DA-B962BDA5E4FF}"/>
                </a:ext>
              </a:extLst>
            </p:cNvPr>
            <p:cNvSpPr txBox="1"/>
            <p:nvPr/>
          </p:nvSpPr>
          <p:spPr>
            <a:xfrm>
              <a:off x="1367576" y="6212121"/>
              <a:ext cx="1659832" cy="2497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Calibri"/>
                  <a:ea typeface="Calibri"/>
                  <a:cs typeface="Calibri"/>
                  <a:sym typeface="Calibri"/>
                </a:rPr>
                <a:t>Photo: D. Onyodi/KRCS</a:t>
              </a:r>
              <a:endParaRPr sz="800" b="0" i="0" u="none" strike="noStrike" cap="none" dirty="0">
                <a:solidFill>
                  <a:schemeClr val="lt1"/>
                </a:solidFill>
                <a:latin typeface="Calibri"/>
                <a:ea typeface="Calibri"/>
                <a:cs typeface="Calibri"/>
                <a:sym typeface="Calibri"/>
              </a:endParaRPr>
            </a:p>
          </p:txBody>
        </p:sp>
      </p:grpSp>
      <p:sp>
        <p:nvSpPr>
          <p:cNvPr id="11" name="Google Shape;225;ga4a6a5112b_0_37">
            <a:extLst>
              <a:ext uri="{FF2B5EF4-FFF2-40B4-BE49-F238E27FC236}">
                <a16:creationId xmlns:a16="http://schemas.microsoft.com/office/drawing/2014/main" id="{CE72D7A5-B9C0-47E1-BA9C-C046DE89BDAA}"/>
              </a:ext>
            </a:extLst>
          </p:cNvPr>
          <p:cNvSpPr txBox="1"/>
          <p:nvPr/>
        </p:nvSpPr>
        <p:spPr>
          <a:xfrm>
            <a:off x="7204101" y="3312392"/>
            <a:ext cx="1659832" cy="2497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Calibri"/>
                <a:ea typeface="Calibri"/>
                <a:cs typeface="Calibri"/>
                <a:sym typeface="Calibri"/>
              </a:rPr>
              <a:t>Photo: IFRC</a:t>
            </a:r>
            <a:endParaRPr sz="8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g9eae610e47_0_5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4625" y="1690250"/>
            <a:ext cx="2363975" cy="1399325"/>
          </a:xfrm>
          <a:prstGeom prst="rect">
            <a:avLst/>
          </a:prstGeom>
          <a:noFill/>
          <a:ln>
            <a:noFill/>
          </a:ln>
        </p:spPr>
      </p:pic>
      <p:pic>
        <p:nvPicPr>
          <p:cNvPr id="272" name="Google Shape;272;g9eae610e47_0_5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716575" y="1690187"/>
            <a:ext cx="2599225" cy="1399323"/>
          </a:xfrm>
          <a:prstGeom prst="rect">
            <a:avLst/>
          </a:prstGeom>
          <a:noFill/>
          <a:ln>
            <a:noFill/>
          </a:ln>
        </p:spPr>
      </p:pic>
      <p:sp>
        <p:nvSpPr>
          <p:cNvPr id="273" name="Google Shape;273;g9eae610e47_0_54"/>
          <p:cNvSpPr/>
          <p:nvPr/>
        </p:nvSpPr>
        <p:spPr>
          <a:xfrm>
            <a:off x="3686600" y="3635963"/>
            <a:ext cx="852000" cy="868200"/>
          </a:xfrm>
          <a:prstGeom prst="mathPlus">
            <a:avLst>
              <a:gd name="adj1" fmla="val 23520"/>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g9eae610e47_0_54"/>
          <p:cNvSpPr/>
          <p:nvPr/>
        </p:nvSpPr>
        <p:spPr>
          <a:xfrm>
            <a:off x="8523750" y="1690325"/>
            <a:ext cx="2715600" cy="1399200"/>
          </a:xfrm>
          <a:prstGeom prst="roundRect">
            <a:avLst>
              <a:gd name="adj" fmla="val 16667"/>
            </a:avLst>
          </a:prstGeom>
          <a:solidFill>
            <a:srgbClr val="C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2100"/>
              </a:spcAft>
              <a:buClr>
                <a:schemeClr val="dk1"/>
              </a:buClr>
              <a:buSzPts val="1100"/>
              <a:buFont typeface="Arial"/>
              <a:buNone/>
            </a:pPr>
            <a:r>
              <a:rPr lang="nl-NL" sz="2200" b="0" i="0" u="none" strike="noStrike" cap="none">
                <a:solidFill>
                  <a:schemeClr val="lt1"/>
                </a:solidFill>
                <a:latin typeface="Roboto"/>
                <a:ea typeface="Roboto"/>
                <a:cs typeface="Roboto"/>
                <a:sym typeface="Roboto"/>
              </a:rPr>
              <a:t>Drowning, injury, death</a:t>
            </a:r>
            <a:endParaRPr sz="2200" b="0" i="0" u="none" strike="noStrike" cap="none">
              <a:solidFill>
                <a:schemeClr val="lt1"/>
              </a:solidFill>
              <a:latin typeface="Roboto"/>
              <a:ea typeface="Roboto"/>
              <a:cs typeface="Roboto"/>
              <a:sym typeface="Roboto"/>
            </a:endParaRPr>
          </a:p>
        </p:txBody>
      </p:sp>
      <p:sp>
        <p:nvSpPr>
          <p:cNvPr id="275" name="Google Shape;275;g9eae610e47_0_54"/>
          <p:cNvSpPr/>
          <p:nvPr/>
        </p:nvSpPr>
        <p:spPr>
          <a:xfrm>
            <a:off x="7493763" y="1955825"/>
            <a:ext cx="852000" cy="868200"/>
          </a:xfrm>
          <a:prstGeom prst="mathEqual">
            <a:avLst>
              <a:gd name="adj1" fmla="val 23520"/>
              <a:gd name="adj2" fmla="val 11760"/>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6" name="Google Shape;276;g9eae610e47_0_5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44625" y="3391075"/>
            <a:ext cx="2363975" cy="1181976"/>
          </a:xfrm>
          <a:prstGeom prst="rect">
            <a:avLst/>
          </a:prstGeom>
          <a:noFill/>
          <a:ln>
            <a:noFill/>
          </a:ln>
        </p:spPr>
      </p:pic>
      <p:sp>
        <p:nvSpPr>
          <p:cNvPr id="277" name="Google Shape;277;g9eae610e47_0_54"/>
          <p:cNvSpPr/>
          <p:nvPr/>
        </p:nvSpPr>
        <p:spPr>
          <a:xfrm>
            <a:off x="3686588" y="1955813"/>
            <a:ext cx="852000" cy="868200"/>
          </a:xfrm>
          <a:prstGeom prst="mathPlus">
            <a:avLst>
              <a:gd name="adj1" fmla="val 23520"/>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8" name="Google Shape;278;g9eae610e47_0_5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716588" y="3414100"/>
            <a:ext cx="2599225" cy="1311975"/>
          </a:xfrm>
          <a:prstGeom prst="rect">
            <a:avLst/>
          </a:prstGeom>
          <a:noFill/>
          <a:ln>
            <a:noFill/>
          </a:ln>
        </p:spPr>
      </p:pic>
      <p:sp>
        <p:nvSpPr>
          <p:cNvPr id="279" name="Google Shape;279;g9eae610e47_0_54"/>
          <p:cNvSpPr/>
          <p:nvPr/>
        </p:nvSpPr>
        <p:spPr>
          <a:xfrm>
            <a:off x="8523800" y="3370474"/>
            <a:ext cx="2715600" cy="1311900"/>
          </a:xfrm>
          <a:prstGeom prst="roundRect">
            <a:avLst>
              <a:gd name="adj" fmla="val 16667"/>
            </a:avLst>
          </a:prstGeom>
          <a:solidFill>
            <a:srgbClr val="C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2100"/>
              </a:spcAft>
              <a:buClr>
                <a:srgbClr val="000000"/>
              </a:buClr>
              <a:buSzPts val="2200"/>
              <a:buFont typeface="Arial"/>
              <a:buNone/>
            </a:pPr>
            <a:r>
              <a:rPr lang="nl-NL" sz="2200" b="0" i="0" u="none" strike="noStrike" cap="none">
                <a:solidFill>
                  <a:schemeClr val="lt1"/>
                </a:solidFill>
                <a:latin typeface="Roboto"/>
                <a:ea typeface="Roboto"/>
                <a:cs typeface="Roboto"/>
                <a:sym typeface="Roboto"/>
              </a:rPr>
              <a:t>Repeated diarrhoea</a:t>
            </a:r>
            <a:endParaRPr sz="2200" b="0" i="0" u="none" strike="noStrike" cap="none">
              <a:solidFill>
                <a:schemeClr val="lt1"/>
              </a:solidFill>
              <a:latin typeface="Roboto"/>
              <a:ea typeface="Roboto"/>
              <a:cs typeface="Roboto"/>
              <a:sym typeface="Roboto"/>
            </a:endParaRPr>
          </a:p>
        </p:txBody>
      </p:sp>
      <p:sp>
        <p:nvSpPr>
          <p:cNvPr id="280" name="Google Shape;280;g9eae610e47_0_54"/>
          <p:cNvSpPr/>
          <p:nvPr/>
        </p:nvSpPr>
        <p:spPr>
          <a:xfrm>
            <a:off x="7493788" y="3635975"/>
            <a:ext cx="852000" cy="868200"/>
          </a:xfrm>
          <a:prstGeom prst="mathEqual">
            <a:avLst>
              <a:gd name="adj1" fmla="val 23520"/>
              <a:gd name="adj2" fmla="val 11760"/>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1" name="Google Shape;281;g9eae610e47_0_5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96400" y="4874550"/>
            <a:ext cx="2519401" cy="1449899"/>
          </a:xfrm>
          <a:prstGeom prst="rect">
            <a:avLst/>
          </a:prstGeom>
          <a:noFill/>
          <a:ln>
            <a:noFill/>
          </a:ln>
        </p:spPr>
      </p:pic>
      <p:pic>
        <p:nvPicPr>
          <p:cNvPr id="282" name="Google Shape;282;g9eae610e47_0_5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144625" y="4874550"/>
            <a:ext cx="2363975" cy="1449903"/>
          </a:xfrm>
          <a:prstGeom prst="rect">
            <a:avLst/>
          </a:prstGeom>
          <a:noFill/>
          <a:ln>
            <a:noFill/>
          </a:ln>
        </p:spPr>
      </p:pic>
      <p:sp>
        <p:nvSpPr>
          <p:cNvPr id="283" name="Google Shape;283;g9eae610e47_0_54"/>
          <p:cNvSpPr/>
          <p:nvPr/>
        </p:nvSpPr>
        <p:spPr>
          <a:xfrm>
            <a:off x="3686600" y="5165388"/>
            <a:ext cx="852000" cy="868200"/>
          </a:xfrm>
          <a:prstGeom prst="mathPlus">
            <a:avLst>
              <a:gd name="adj1" fmla="val 23520"/>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9eae610e47_0_54"/>
          <p:cNvSpPr/>
          <p:nvPr/>
        </p:nvSpPr>
        <p:spPr>
          <a:xfrm>
            <a:off x="7493788" y="5185175"/>
            <a:ext cx="852000" cy="868200"/>
          </a:xfrm>
          <a:prstGeom prst="mathEqual">
            <a:avLst>
              <a:gd name="adj1" fmla="val 23520"/>
              <a:gd name="adj2" fmla="val 11760"/>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9eae610e47_0_54"/>
          <p:cNvSpPr/>
          <p:nvPr/>
        </p:nvSpPr>
        <p:spPr>
          <a:xfrm>
            <a:off x="8523800" y="4963324"/>
            <a:ext cx="2715600" cy="1311900"/>
          </a:xfrm>
          <a:prstGeom prst="roundRect">
            <a:avLst>
              <a:gd name="adj" fmla="val 16667"/>
            </a:avLst>
          </a:prstGeom>
          <a:solidFill>
            <a:srgbClr val="C00000"/>
          </a:solidFill>
          <a:ln w="9525" cap="flat" cmpd="sng">
            <a:solidFill>
              <a:schemeClr val="dk2"/>
            </a:solidFill>
            <a:prstDash val="solid"/>
            <a:round/>
            <a:headEnd type="none" w="sm" len="sm"/>
            <a:tailEnd type="none" w="sm" len="sm"/>
          </a:ln>
        </p:spPr>
        <p:txBody>
          <a:bodyPr spcFirstLastPara="1" wrap="square" lIns="91425" tIns="216000" rIns="91425" bIns="91425" anchor="ctr" anchorCtr="0">
            <a:noAutofit/>
          </a:bodyPr>
          <a:lstStyle/>
          <a:p>
            <a:pPr marL="0" marR="0" lvl="0" indent="0" algn="l" rtl="0">
              <a:lnSpc>
                <a:spcPct val="115000"/>
              </a:lnSpc>
              <a:spcBef>
                <a:spcPts val="0"/>
              </a:spcBef>
              <a:spcAft>
                <a:spcPts val="2100"/>
              </a:spcAft>
              <a:buClr>
                <a:srgbClr val="000000"/>
              </a:buClr>
              <a:buSzPts val="2200"/>
              <a:buFont typeface="Arial"/>
              <a:buNone/>
            </a:pPr>
            <a:r>
              <a:rPr lang="nl-NL" sz="2200" b="0" i="0" u="none" strike="noStrike" cap="none" dirty="0">
                <a:solidFill>
                  <a:schemeClr val="lt1"/>
                </a:solidFill>
                <a:latin typeface="Roboto"/>
                <a:ea typeface="Roboto"/>
                <a:cs typeface="Roboto"/>
                <a:sym typeface="Roboto"/>
              </a:rPr>
              <a:t>Mental health disorders, conflict, migration</a:t>
            </a:r>
            <a:endParaRPr sz="2200" b="0" i="0" u="none" strike="noStrike" cap="none" dirty="0">
              <a:solidFill>
                <a:schemeClr val="lt1"/>
              </a:solidFill>
              <a:latin typeface="Roboto"/>
              <a:ea typeface="Roboto"/>
              <a:cs typeface="Roboto"/>
              <a:sym typeface="Roboto"/>
            </a:endParaRPr>
          </a:p>
        </p:txBody>
      </p:sp>
      <p:sp>
        <p:nvSpPr>
          <p:cNvPr id="287" name="Google Shape;287;g9eae610e47_0_54"/>
          <p:cNvSpPr txBox="1">
            <a:spLocks noGrp="1"/>
          </p:cNvSpPr>
          <p:nvPr>
            <p:ph type="title"/>
          </p:nvPr>
        </p:nvSpPr>
        <p:spPr>
          <a:xfrm>
            <a:off x="230250" y="126775"/>
            <a:ext cx="115719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How do vulnerability factors exacerbate the negative effects of climate change on health?</a:t>
            </a:r>
            <a:endParaRPr sz="3200" b="1" dirty="0">
              <a:latin typeface="+mn-lt"/>
              <a:cs typeface="Calibri"/>
            </a:endParaRPr>
          </a:p>
        </p:txBody>
      </p:sp>
      <p:sp>
        <p:nvSpPr>
          <p:cNvPr id="19" name="Google Shape;225;ga4a6a5112b_0_37">
            <a:extLst>
              <a:ext uri="{FF2B5EF4-FFF2-40B4-BE49-F238E27FC236}">
                <a16:creationId xmlns:a16="http://schemas.microsoft.com/office/drawing/2014/main" id="{120516C9-C365-43EB-BC42-F2DDBE3AF547}"/>
              </a:ext>
            </a:extLst>
          </p:cNvPr>
          <p:cNvSpPr txBox="1"/>
          <p:nvPr/>
        </p:nvSpPr>
        <p:spPr>
          <a:xfrm>
            <a:off x="6583680" y="6150039"/>
            <a:ext cx="732120" cy="1744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tx1"/>
                </a:solidFill>
                <a:latin typeface="Calibri"/>
                <a:ea typeface="Calibri"/>
                <a:cs typeface="Calibri"/>
                <a:sym typeface="Calibri"/>
              </a:rPr>
              <a:t>Photos: IFRC</a:t>
            </a:r>
            <a:endParaRPr sz="800" b="0" i="0" u="none" strike="noStrike" cap="none" dirty="0">
              <a:solidFill>
                <a:schemeClr val="tx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1000"/>
                                        <p:tgtEl>
                                          <p:spTgt spid="271"/>
                                        </p:tgtEl>
                                      </p:cBhvr>
                                    </p:animEffect>
                                  </p:childTnLst>
                                </p:cTn>
                              </p:par>
                              <p:par>
                                <p:cTn id="8" presetID="10" presetClass="entr" presetSubtype="0" fill="hold" nodeType="withEffect">
                                  <p:stCondLst>
                                    <p:cond delay="0"/>
                                  </p:stCondLst>
                                  <p:childTnLst>
                                    <p:set>
                                      <p:cBhvr>
                                        <p:cTn id="9" dur="1" fill="hold">
                                          <p:stCondLst>
                                            <p:cond delay="0"/>
                                          </p:stCondLst>
                                        </p:cTn>
                                        <p:tgtEl>
                                          <p:spTgt spid="272"/>
                                        </p:tgtEl>
                                        <p:attrNameLst>
                                          <p:attrName>style.visibility</p:attrName>
                                        </p:attrNameLst>
                                      </p:cBhvr>
                                      <p:to>
                                        <p:strVal val="visible"/>
                                      </p:to>
                                    </p:set>
                                    <p:animEffect transition="in" filter="fade">
                                      <p:cBhvr>
                                        <p:cTn id="10" dur="1000"/>
                                        <p:tgtEl>
                                          <p:spTgt spid="272"/>
                                        </p:tgtEl>
                                      </p:cBhvr>
                                    </p:animEffect>
                                  </p:childTnLst>
                                </p:cTn>
                              </p:par>
                              <p:par>
                                <p:cTn id="11" presetID="10" presetClass="entr" presetSubtype="0" fill="hold" nodeType="withEffect">
                                  <p:stCondLst>
                                    <p:cond delay="0"/>
                                  </p:stCondLst>
                                  <p:childTnLst>
                                    <p:set>
                                      <p:cBhvr>
                                        <p:cTn id="12" dur="1" fill="hold">
                                          <p:stCondLst>
                                            <p:cond delay="0"/>
                                          </p:stCondLst>
                                        </p:cTn>
                                        <p:tgtEl>
                                          <p:spTgt spid="274"/>
                                        </p:tgtEl>
                                        <p:attrNameLst>
                                          <p:attrName>style.visibility</p:attrName>
                                        </p:attrNameLst>
                                      </p:cBhvr>
                                      <p:to>
                                        <p:strVal val="visible"/>
                                      </p:to>
                                    </p:set>
                                    <p:animEffect transition="in" filter="fade">
                                      <p:cBhvr>
                                        <p:cTn id="13" dur="1000"/>
                                        <p:tgtEl>
                                          <p:spTgt spid="274"/>
                                        </p:tgtEl>
                                      </p:cBhvr>
                                    </p:animEffect>
                                  </p:childTnLst>
                                </p:cTn>
                              </p:par>
                              <p:par>
                                <p:cTn id="14" presetID="10" presetClass="entr" presetSubtype="0" fill="hold" nodeType="withEffect">
                                  <p:stCondLst>
                                    <p:cond delay="0"/>
                                  </p:stCondLst>
                                  <p:childTnLst>
                                    <p:set>
                                      <p:cBhvr>
                                        <p:cTn id="15" dur="1" fill="hold">
                                          <p:stCondLst>
                                            <p:cond delay="0"/>
                                          </p:stCondLst>
                                        </p:cTn>
                                        <p:tgtEl>
                                          <p:spTgt spid="275"/>
                                        </p:tgtEl>
                                        <p:attrNameLst>
                                          <p:attrName>style.visibility</p:attrName>
                                        </p:attrNameLst>
                                      </p:cBhvr>
                                      <p:to>
                                        <p:strVal val="visible"/>
                                      </p:to>
                                    </p:set>
                                    <p:animEffect transition="in" filter="fade">
                                      <p:cBhvr>
                                        <p:cTn id="16" dur="1000"/>
                                        <p:tgtEl>
                                          <p:spTgt spid="275"/>
                                        </p:tgtEl>
                                      </p:cBhvr>
                                    </p:animEffect>
                                  </p:childTnLst>
                                </p:cTn>
                              </p:par>
                              <p:par>
                                <p:cTn id="17" presetID="10" presetClass="entr" presetSubtype="0" fill="hold" nodeType="withEffect">
                                  <p:stCondLst>
                                    <p:cond delay="0"/>
                                  </p:stCondLst>
                                  <p:childTnLst>
                                    <p:set>
                                      <p:cBhvr>
                                        <p:cTn id="18" dur="1" fill="hold">
                                          <p:stCondLst>
                                            <p:cond delay="0"/>
                                          </p:stCondLst>
                                        </p:cTn>
                                        <p:tgtEl>
                                          <p:spTgt spid="277"/>
                                        </p:tgtEl>
                                        <p:attrNameLst>
                                          <p:attrName>style.visibility</p:attrName>
                                        </p:attrNameLst>
                                      </p:cBhvr>
                                      <p:to>
                                        <p:strVal val="visible"/>
                                      </p:to>
                                    </p:set>
                                    <p:animEffect transition="in" filter="fade">
                                      <p:cBhvr>
                                        <p:cTn id="19" dur="1000"/>
                                        <p:tgtEl>
                                          <p:spTgt spid="27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3"/>
                                        </p:tgtEl>
                                        <p:attrNameLst>
                                          <p:attrName>style.visibility</p:attrName>
                                        </p:attrNameLst>
                                      </p:cBhvr>
                                      <p:to>
                                        <p:strVal val="visible"/>
                                      </p:to>
                                    </p:set>
                                    <p:animEffect transition="in" filter="fade">
                                      <p:cBhvr>
                                        <p:cTn id="24" dur="1000"/>
                                        <p:tgtEl>
                                          <p:spTgt spid="273"/>
                                        </p:tgtEl>
                                      </p:cBhvr>
                                    </p:animEffect>
                                  </p:childTnLst>
                                </p:cTn>
                              </p:par>
                              <p:par>
                                <p:cTn id="25" presetID="10" presetClass="entr" presetSubtype="0" fill="hold" nodeType="withEffect">
                                  <p:stCondLst>
                                    <p:cond delay="0"/>
                                  </p:stCondLst>
                                  <p:childTnLst>
                                    <p:set>
                                      <p:cBhvr>
                                        <p:cTn id="26" dur="1" fill="hold">
                                          <p:stCondLst>
                                            <p:cond delay="0"/>
                                          </p:stCondLst>
                                        </p:cTn>
                                        <p:tgtEl>
                                          <p:spTgt spid="276"/>
                                        </p:tgtEl>
                                        <p:attrNameLst>
                                          <p:attrName>style.visibility</p:attrName>
                                        </p:attrNameLst>
                                      </p:cBhvr>
                                      <p:to>
                                        <p:strVal val="visible"/>
                                      </p:to>
                                    </p:set>
                                    <p:animEffect transition="in" filter="fade">
                                      <p:cBhvr>
                                        <p:cTn id="27" dur="1000"/>
                                        <p:tgtEl>
                                          <p:spTgt spid="276"/>
                                        </p:tgtEl>
                                      </p:cBhvr>
                                    </p:animEffect>
                                  </p:childTnLst>
                                </p:cTn>
                              </p:par>
                              <p:par>
                                <p:cTn id="28" presetID="10" presetClass="entr" presetSubtype="0" fill="hold" nodeType="withEffect">
                                  <p:stCondLst>
                                    <p:cond delay="0"/>
                                  </p:stCondLst>
                                  <p:childTnLst>
                                    <p:set>
                                      <p:cBhvr>
                                        <p:cTn id="29" dur="1" fill="hold">
                                          <p:stCondLst>
                                            <p:cond delay="0"/>
                                          </p:stCondLst>
                                        </p:cTn>
                                        <p:tgtEl>
                                          <p:spTgt spid="278"/>
                                        </p:tgtEl>
                                        <p:attrNameLst>
                                          <p:attrName>style.visibility</p:attrName>
                                        </p:attrNameLst>
                                      </p:cBhvr>
                                      <p:to>
                                        <p:strVal val="visible"/>
                                      </p:to>
                                    </p:set>
                                    <p:animEffect transition="in" filter="fade">
                                      <p:cBhvr>
                                        <p:cTn id="30" dur="1000"/>
                                        <p:tgtEl>
                                          <p:spTgt spid="278"/>
                                        </p:tgtEl>
                                      </p:cBhvr>
                                    </p:animEffect>
                                  </p:childTnLst>
                                </p:cTn>
                              </p:par>
                              <p:par>
                                <p:cTn id="31" presetID="10" presetClass="entr" presetSubtype="0" fill="hold" nodeType="withEffect">
                                  <p:stCondLst>
                                    <p:cond delay="0"/>
                                  </p:stCondLst>
                                  <p:childTnLst>
                                    <p:set>
                                      <p:cBhvr>
                                        <p:cTn id="32" dur="1" fill="hold">
                                          <p:stCondLst>
                                            <p:cond delay="0"/>
                                          </p:stCondLst>
                                        </p:cTn>
                                        <p:tgtEl>
                                          <p:spTgt spid="279"/>
                                        </p:tgtEl>
                                        <p:attrNameLst>
                                          <p:attrName>style.visibility</p:attrName>
                                        </p:attrNameLst>
                                      </p:cBhvr>
                                      <p:to>
                                        <p:strVal val="visible"/>
                                      </p:to>
                                    </p:set>
                                    <p:animEffect transition="in" filter="fade">
                                      <p:cBhvr>
                                        <p:cTn id="33" dur="1000"/>
                                        <p:tgtEl>
                                          <p:spTgt spid="279"/>
                                        </p:tgtEl>
                                      </p:cBhvr>
                                    </p:animEffect>
                                  </p:childTnLst>
                                </p:cTn>
                              </p:par>
                              <p:par>
                                <p:cTn id="34" presetID="10" presetClass="entr" presetSubtype="0" fill="hold" nodeType="withEffect">
                                  <p:stCondLst>
                                    <p:cond delay="0"/>
                                  </p:stCondLst>
                                  <p:childTnLst>
                                    <p:set>
                                      <p:cBhvr>
                                        <p:cTn id="35" dur="1" fill="hold">
                                          <p:stCondLst>
                                            <p:cond delay="0"/>
                                          </p:stCondLst>
                                        </p:cTn>
                                        <p:tgtEl>
                                          <p:spTgt spid="280"/>
                                        </p:tgtEl>
                                        <p:attrNameLst>
                                          <p:attrName>style.visibility</p:attrName>
                                        </p:attrNameLst>
                                      </p:cBhvr>
                                      <p:to>
                                        <p:strVal val="visible"/>
                                      </p:to>
                                    </p:set>
                                    <p:animEffect transition="in" filter="fade">
                                      <p:cBhvr>
                                        <p:cTn id="36" dur="1000"/>
                                        <p:tgtEl>
                                          <p:spTgt spid="28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81"/>
                                        </p:tgtEl>
                                        <p:attrNameLst>
                                          <p:attrName>style.visibility</p:attrName>
                                        </p:attrNameLst>
                                      </p:cBhvr>
                                      <p:to>
                                        <p:strVal val="visible"/>
                                      </p:to>
                                    </p:set>
                                    <p:animEffect transition="in" filter="fade">
                                      <p:cBhvr>
                                        <p:cTn id="41" dur="1000"/>
                                        <p:tgtEl>
                                          <p:spTgt spid="281"/>
                                        </p:tgtEl>
                                      </p:cBhvr>
                                    </p:animEffect>
                                  </p:childTnLst>
                                </p:cTn>
                              </p:par>
                              <p:par>
                                <p:cTn id="42" presetID="10" presetClass="entr" presetSubtype="0" fill="hold" nodeType="withEffect">
                                  <p:stCondLst>
                                    <p:cond delay="0"/>
                                  </p:stCondLst>
                                  <p:childTnLst>
                                    <p:set>
                                      <p:cBhvr>
                                        <p:cTn id="43" dur="1" fill="hold">
                                          <p:stCondLst>
                                            <p:cond delay="0"/>
                                          </p:stCondLst>
                                        </p:cTn>
                                        <p:tgtEl>
                                          <p:spTgt spid="282"/>
                                        </p:tgtEl>
                                        <p:attrNameLst>
                                          <p:attrName>style.visibility</p:attrName>
                                        </p:attrNameLst>
                                      </p:cBhvr>
                                      <p:to>
                                        <p:strVal val="visible"/>
                                      </p:to>
                                    </p:set>
                                    <p:animEffect transition="in" filter="fade">
                                      <p:cBhvr>
                                        <p:cTn id="44" dur="1000"/>
                                        <p:tgtEl>
                                          <p:spTgt spid="282"/>
                                        </p:tgtEl>
                                      </p:cBhvr>
                                    </p:animEffect>
                                  </p:childTnLst>
                                </p:cTn>
                              </p:par>
                              <p:par>
                                <p:cTn id="45" presetID="10" presetClass="entr" presetSubtype="0" fill="hold" nodeType="withEffect">
                                  <p:stCondLst>
                                    <p:cond delay="0"/>
                                  </p:stCondLst>
                                  <p:childTnLst>
                                    <p:set>
                                      <p:cBhvr>
                                        <p:cTn id="46" dur="1" fill="hold">
                                          <p:stCondLst>
                                            <p:cond delay="0"/>
                                          </p:stCondLst>
                                        </p:cTn>
                                        <p:tgtEl>
                                          <p:spTgt spid="283"/>
                                        </p:tgtEl>
                                        <p:attrNameLst>
                                          <p:attrName>style.visibility</p:attrName>
                                        </p:attrNameLst>
                                      </p:cBhvr>
                                      <p:to>
                                        <p:strVal val="visible"/>
                                      </p:to>
                                    </p:set>
                                    <p:animEffect transition="in" filter="fade">
                                      <p:cBhvr>
                                        <p:cTn id="47" dur="1000"/>
                                        <p:tgtEl>
                                          <p:spTgt spid="283"/>
                                        </p:tgtEl>
                                      </p:cBhvr>
                                    </p:animEffect>
                                  </p:childTnLst>
                                </p:cTn>
                              </p:par>
                              <p:par>
                                <p:cTn id="48" presetID="10" presetClass="entr" presetSubtype="0" fill="hold" nodeType="withEffect">
                                  <p:stCondLst>
                                    <p:cond delay="0"/>
                                  </p:stCondLst>
                                  <p:childTnLst>
                                    <p:set>
                                      <p:cBhvr>
                                        <p:cTn id="49" dur="1" fill="hold">
                                          <p:stCondLst>
                                            <p:cond delay="0"/>
                                          </p:stCondLst>
                                        </p:cTn>
                                        <p:tgtEl>
                                          <p:spTgt spid="284"/>
                                        </p:tgtEl>
                                        <p:attrNameLst>
                                          <p:attrName>style.visibility</p:attrName>
                                        </p:attrNameLst>
                                      </p:cBhvr>
                                      <p:to>
                                        <p:strVal val="visible"/>
                                      </p:to>
                                    </p:set>
                                    <p:animEffect transition="in" filter="fade">
                                      <p:cBhvr>
                                        <p:cTn id="50" dur="1000"/>
                                        <p:tgtEl>
                                          <p:spTgt spid="284"/>
                                        </p:tgtEl>
                                      </p:cBhvr>
                                    </p:animEffect>
                                  </p:childTnLst>
                                </p:cTn>
                              </p:par>
                              <p:par>
                                <p:cTn id="51" presetID="10" presetClass="entr" presetSubtype="0" fill="hold" nodeType="withEffect">
                                  <p:stCondLst>
                                    <p:cond delay="0"/>
                                  </p:stCondLst>
                                  <p:childTnLst>
                                    <p:set>
                                      <p:cBhvr>
                                        <p:cTn id="52" dur="1" fill="hold">
                                          <p:stCondLst>
                                            <p:cond delay="0"/>
                                          </p:stCondLst>
                                        </p:cTn>
                                        <p:tgtEl>
                                          <p:spTgt spid="285"/>
                                        </p:tgtEl>
                                        <p:attrNameLst>
                                          <p:attrName>style.visibility</p:attrName>
                                        </p:attrNameLst>
                                      </p:cBhvr>
                                      <p:to>
                                        <p:strVal val="visible"/>
                                      </p:to>
                                    </p:set>
                                    <p:animEffect transition="in" filter="fade">
                                      <p:cBhvr>
                                        <p:cTn id="53" dur="10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1"/>
        <p:cNvGrpSpPr/>
        <p:nvPr/>
      </p:nvGrpSpPr>
      <p:grpSpPr>
        <a:xfrm>
          <a:off x="0" y="0"/>
          <a:ext cx="0" cy="0"/>
          <a:chOff x="0" y="0"/>
          <a:chExt cx="0" cy="0"/>
        </a:xfrm>
      </p:grpSpPr>
      <p:sp>
        <p:nvSpPr>
          <p:cNvPr id="282" name="Google Shape;282;p23"/>
          <p:cNvSpPr txBox="1">
            <a:spLocks noGrp="1"/>
          </p:cNvSpPr>
          <p:nvPr>
            <p:ph type="title"/>
          </p:nvPr>
        </p:nvSpPr>
        <p:spPr>
          <a:xfrm>
            <a:off x="6997025" y="1157749"/>
            <a:ext cx="5019900" cy="371335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959"/>
              <a:buFont typeface="Calibri"/>
              <a:buNone/>
            </a:pPr>
            <a:r>
              <a:rPr lang="nl-NL" sz="3600" b="1" i="0" u="none" strike="noStrike" cap="none" dirty="0">
                <a:solidFill>
                  <a:schemeClr val="dk1"/>
                </a:solidFill>
                <a:latin typeface="+mj-lt"/>
                <a:ea typeface="Calibri"/>
                <a:cs typeface="Calibri"/>
                <a:sym typeface="Calibri"/>
              </a:rPr>
              <a:t>Part II </a:t>
            </a:r>
            <a:br>
              <a:rPr lang="nl-NL" sz="3600" b="0" i="0" u="none" strike="noStrike" cap="none" dirty="0">
                <a:solidFill>
                  <a:schemeClr val="dk1"/>
                </a:solidFill>
                <a:latin typeface="+mj-lt"/>
                <a:ea typeface="Calibri"/>
                <a:cs typeface="Calibri"/>
                <a:sym typeface="Calibri"/>
              </a:rPr>
            </a:br>
            <a:br>
              <a:rPr lang="nl-NL" sz="3600" b="0" i="0" u="none" strike="noStrike" cap="none" dirty="0">
                <a:solidFill>
                  <a:schemeClr val="dk1"/>
                </a:solidFill>
                <a:latin typeface="+mj-lt"/>
                <a:ea typeface="Calibri"/>
                <a:cs typeface="Calibri"/>
                <a:sym typeface="Calibri"/>
              </a:rPr>
            </a:br>
            <a:r>
              <a:rPr lang="nl-NL" sz="3600" b="0" i="0" u="none" strike="noStrike" cap="none" dirty="0">
                <a:solidFill>
                  <a:schemeClr val="dk1"/>
                </a:solidFill>
                <a:latin typeface="+mj-lt"/>
                <a:ea typeface="Calibri"/>
                <a:cs typeface="Calibri"/>
                <a:sym typeface="Calibri"/>
              </a:rPr>
              <a:t>What can we do </a:t>
            </a:r>
            <a:br>
              <a:rPr lang="nl-NL" sz="3600" b="0" i="0" u="none" strike="noStrike" cap="none" dirty="0">
                <a:solidFill>
                  <a:schemeClr val="dk1"/>
                </a:solidFill>
                <a:latin typeface="+mj-lt"/>
                <a:ea typeface="Calibri"/>
                <a:cs typeface="Calibri"/>
                <a:sym typeface="Calibri"/>
              </a:rPr>
            </a:br>
            <a:r>
              <a:rPr lang="nl-NL" sz="3600" b="0" i="0" u="none" strike="noStrike" cap="none" dirty="0">
                <a:solidFill>
                  <a:schemeClr val="dk1"/>
                </a:solidFill>
                <a:latin typeface="+mj-lt"/>
                <a:ea typeface="Calibri"/>
                <a:cs typeface="Calibri"/>
                <a:sym typeface="Calibri"/>
              </a:rPr>
              <a:t>to reduce the health risks associated with WaSH and climate change?</a:t>
            </a:r>
            <a:endParaRPr sz="3600" b="0" i="0" u="none" strike="noStrike" cap="none" dirty="0">
              <a:solidFill>
                <a:srgbClr val="000000"/>
              </a:solidFill>
              <a:latin typeface="+mj-lt"/>
              <a:ea typeface="Arial"/>
              <a:cs typeface="Arial"/>
              <a:sym typeface="Arial"/>
            </a:endParaRPr>
          </a:p>
        </p:txBody>
      </p:sp>
      <p:sp>
        <p:nvSpPr>
          <p:cNvPr id="283" name="Google Shape;283;p23"/>
          <p:cNvSpPr/>
          <p:nvPr/>
        </p:nvSpPr>
        <p:spPr>
          <a:xfrm>
            <a:off x="78954" y="6613522"/>
            <a:ext cx="1652700" cy="2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800"/>
              <a:buFont typeface="Arial"/>
              <a:buNone/>
            </a:pPr>
            <a:r>
              <a:rPr lang="nl-NL" sz="800" b="0" i="0" u="none" strike="noStrike" cap="none">
                <a:solidFill>
                  <a:srgbClr val="FFFFFF"/>
                </a:solidFill>
                <a:latin typeface="Arial"/>
                <a:ea typeface="Arial"/>
                <a:cs typeface="Arial"/>
                <a:sym typeface="Arial"/>
              </a:rPr>
              <a:t>Pixabay</a:t>
            </a:r>
            <a:endParaRPr sz="800" b="0" i="0" u="none" strike="noStrike" cap="none">
              <a:solidFill>
                <a:srgbClr val="FFFFFF"/>
              </a:solidFill>
              <a:latin typeface="Arial"/>
              <a:ea typeface="Arial"/>
              <a:cs typeface="Arial"/>
              <a:sym typeface="Arial"/>
            </a:endParaRPr>
          </a:p>
        </p:txBody>
      </p:sp>
      <p:pic>
        <p:nvPicPr>
          <p:cNvPr id="284" name="Google Shape;284;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68271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24" descr="Afbeelding met persoon, binnen, groep, muur&#10;&#10;Beschrijving is gegenereerd met zeer hoge betrouwbaarhei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45999" y="1964844"/>
            <a:ext cx="5357277" cy="4000028"/>
          </a:xfrm>
          <a:prstGeom prst="rect">
            <a:avLst/>
          </a:prstGeom>
          <a:noFill/>
          <a:ln>
            <a:noFill/>
          </a:ln>
        </p:spPr>
      </p:pic>
      <p:sp>
        <p:nvSpPr>
          <p:cNvPr id="324" name="Google Shape;324;p24"/>
          <p:cNvSpPr txBox="1">
            <a:spLocks noGrp="1"/>
          </p:cNvSpPr>
          <p:nvPr>
            <p:ph type="title"/>
          </p:nvPr>
        </p:nvSpPr>
        <p:spPr>
          <a:xfrm>
            <a:off x="513878" y="30113"/>
            <a:ext cx="11532020" cy="1376400"/>
          </a:xfrm>
          <a:prstGeom prst="rect">
            <a:avLst/>
          </a:prstGeom>
          <a:noFill/>
          <a:ln>
            <a:noFill/>
          </a:ln>
        </p:spPr>
        <p:txBody>
          <a:bodyPr spcFirstLastPara="1" wrap="square" lIns="91425" tIns="91425" rIns="91425" bIns="91425" anchor="t" anchorCtr="0">
            <a:noAutofit/>
          </a:bodyPr>
          <a:lstStyle/>
          <a:p>
            <a:pPr>
              <a:buSzPts val="3200"/>
            </a:pPr>
            <a:r>
              <a:rPr lang="nl-NL" sz="3200" b="1" dirty="0">
                <a:solidFill>
                  <a:schemeClr val="tx1"/>
                </a:solidFill>
                <a:latin typeface="+mn-lt"/>
                <a:sym typeface="Calibri"/>
              </a:rPr>
              <a:t>National HydroMet services and national public health authorities – our key partners</a:t>
            </a:r>
            <a:endParaRPr sz="3200" b="1" dirty="0">
              <a:solidFill>
                <a:schemeClr val="tx1"/>
              </a:solidFill>
              <a:latin typeface="+mn-lt"/>
            </a:endParaRPr>
          </a:p>
        </p:txBody>
      </p:sp>
      <p:pic>
        <p:nvPicPr>
          <p:cNvPr id="323" name="Google Shape;323;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4894" y="1964844"/>
            <a:ext cx="5578840" cy="400002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7" name="Google Shape;348;p25">
            <a:extLst>
              <a:ext uri="{FF2B5EF4-FFF2-40B4-BE49-F238E27FC236}">
                <a16:creationId xmlns:a16="http://schemas.microsoft.com/office/drawing/2014/main" id="{DDE82A49-BFB8-420C-8F88-9BABC5E9B3DD}"/>
              </a:ext>
            </a:extLst>
          </p:cNvPr>
          <p:cNvSpPr txBox="1">
            <a:spLocks/>
          </p:cNvSpPr>
          <p:nvPr/>
        </p:nvSpPr>
        <p:spPr>
          <a:xfrm>
            <a:off x="661031" y="2146354"/>
            <a:ext cx="5050055" cy="364067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55600" indent="-342900">
              <a:spcAft>
                <a:spcPts val="600"/>
              </a:spcAft>
              <a:buSzPct val="95000"/>
              <a:buFont typeface="Arial" panose="020B0604020202020204" pitchFamily="34" charset="0"/>
              <a:buChar char="•"/>
            </a:pPr>
            <a:r>
              <a:rPr lang="en-GB" sz="2400" dirty="0">
                <a:latin typeface="Calibri"/>
                <a:ea typeface="Calibri"/>
                <a:cs typeface="Calibri"/>
                <a:sym typeface="Calibri"/>
              </a:rPr>
              <a:t>Anticipate, reduce and prepare for changing risks</a:t>
            </a:r>
          </a:p>
          <a:p>
            <a:pPr marL="355600" indent="-342900">
              <a:spcAft>
                <a:spcPts val="600"/>
              </a:spcAft>
              <a:buSzPct val="95000"/>
              <a:buFont typeface="Arial" panose="020B0604020202020204" pitchFamily="34" charset="0"/>
              <a:buChar char="•"/>
            </a:pPr>
            <a:r>
              <a:rPr lang="en-GB" sz="2400" dirty="0">
                <a:latin typeface="Calibri"/>
                <a:ea typeface="Calibri"/>
                <a:cs typeface="Calibri"/>
                <a:sym typeface="Calibri"/>
              </a:rPr>
              <a:t>Effective early warning, enables early action</a:t>
            </a:r>
          </a:p>
          <a:p>
            <a:pPr marL="355600" indent="-342900">
              <a:spcAft>
                <a:spcPts val="600"/>
              </a:spcAft>
              <a:buSzPct val="95000"/>
              <a:buFont typeface="Arial" panose="020B0604020202020204" pitchFamily="34" charset="0"/>
              <a:buChar char="•"/>
            </a:pPr>
            <a:r>
              <a:rPr lang="en-GB" sz="2400" dirty="0">
                <a:latin typeface="Calibri"/>
                <a:ea typeface="Calibri"/>
                <a:cs typeface="Calibri"/>
                <a:sym typeface="Calibri"/>
              </a:rPr>
              <a:t>Early action reduces human loss and suffering, and economic losses</a:t>
            </a:r>
          </a:p>
          <a:p>
            <a:pPr marL="355600" indent="-342900">
              <a:spcAft>
                <a:spcPts val="600"/>
              </a:spcAft>
              <a:buSzPct val="95000"/>
              <a:buFont typeface="Arial" panose="020B0604020202020204" pitchFamily="34" charset="0"/>
              <a:buChar char="•"/>
            </a:pPr>
            <a:r>
              <a:rPr lang="en-GB" sz="2400" dirty="0">
                <a:latin typeface="Calibri"/>
                <a:ea typeface="Calibri"/>
                <a:cs typeface="Calibri"/>
                <a:sym typeface="Calibri"/>
              </a:rPr>
              <a:t>Early action can protect development gains</a:t>
            </a:r>
          </a:p>
        </p:txBody>
      </p:sp>
      <p:sp>
        <p:nvSpPr>
          <p:cNvPr id="12" name="Google Shape;300;p25">
            <a:extLst>
              <a:ext uri="{FF2B5EF4-FFF2-40B4-BE49-F238E27FC236}">
                <a16:creationId xmlns:a16="http://schemas.microsoft.com/office/drawing/2014/main" id="{4AB79786-6E6A-4C80-AD0E-70CEE301BBEF}"/>
              </a:ext>
            </a:extLst>
          </p:cNvPr>
          <p:cNvSpPr/>
          <p:nvPr/>
        </p:nvSpPr>
        <p:spPr>
          <a:xfrm>
            <a:off x="7541663" y="3099255"/>
            <a:ext cx="1652588" cy="21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a:solidFill>
                  <a:srgbClr val="000000"/>
                </a:solidFill>
                <a:latin typeface="Arial"/>
                <a:ea typeface="Arial"/>
                <a:cs typeface="Arial"/>
                <a:sym typeface="Arial"/>
              </a:rPr>
              <a:t>Photo: IFCR</a:t>
            </a:r>
            <a:endParaRPr sz="800" b="0" i="0" u="none" strike="noStrike" cap="none">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80AC7596-38D8-4DE8-8CCF-21852DBB6EA9}"/>
              </a:ext>
            </a:extLst>
          </p:cNvPr>
          <p:cNvGrpSpPr/>
          <p:nvPr/>
        </p:nvGrpSpPr>
        <p:grpSpPr>
          <a:xfrm>
            <a:off x="7541663" y="933905"/>
            <a:ext cx="4419600" cy="2381350"/>
            <a:chOff x="7541663" y="933905"/>
            <a:chExt cx="4419600" cy="2381350"/>
          </a:xfrm>
        </p:grpSpPr>
        <p:pic>
          <p:nvPicPr>
            <p:cNvPr id="14" name="Google Shape;303;p25" descr="Image result for ifrc seychelles early warning">
              <a:extLst>
                <a:ext uri="{FF2B5EF4-FFF2-40B4-BE49-F238E27FC236}">
                  <a16:creationId xmlns:a16="http://schemas.microsoft.com/office/drawing/2014/main" id="{4D632415-871E-4F76-B8DC-B883D8254E5C}"/>
                </a:ext>
              </a:extLst>
            </p:cNvPr>
            <p:cNvPicPr preferRelativeResize="0"/>
            <p:nvPr/>
          </p:nvPicPr>
          <p:blipFill rotWithShape="1">
            <a:blip r:embed="rId3">
              <a:alphaModFix/>
            </a:blip>
            <a:srcRect/>
            <a:stretch/>
          </p:blipFill>
          <p:spPr>
            <a:xfrm>
              <a:off x="7541663" y="933905"/>
              <a:ext cx="4419600" cy="2381250"/>
            </a:xfrm>
            <a:prstGeom prst="rect">
              <a:avLst/>
            </a:prstGeom>
            <a:noFill/>
            <a:ln>
              <a:noFill/>
            </a:ln>
          </p:spPr>
        </p:pic>
        <p:sp>
          <p:nvSpPr>
            <p:cNvPr id="15" name="Google Shape;304;p25">
              <a:extLst>
                <a:ext uri="{FF2B5EF4-FFF2-40B4-BE49-F238E27FC236}">
                  <a16:creationId xmlns:a16="http://schemas.microsoft.com/office/drawing/2014/main" id="{9103BB4A-A717-4E45-AF7E-4B770AF5D25E}"/>
                </a:ext>
              </a:extLst>
            </p:cNvPr>
            <p:cNvSpPr/>
            <p:nvPr/>
          </p:nvSpPr>
          <p:spPr>
            <a:xfrm>
              <a:off x="7541663" y="3099255"/>
              <a:ext cx="1652700" cy="2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rgbClr val="000000"/>
                  </a:solidFill>
                  <a:latin typeface="Arial"/>
                  <a:ea typeface="Arial"/>
                  <a:cs typeface="Arial"/>
                  <a:sym typeface="Arial"/>
                </a:rPr>
                <a:t>Photo: IFCR</a:t>
              </a:r>
              <a:endParaRPr sz="800" b="0" i="0" u="none" strike="noStrike" cap="none" dirty="0">
                <a:solidFill>
                  <a:srgbClr val="000000"/>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0EE15FD8-B4CC-4325-A2EE-472C4B70C740}"/>
              </a:ext>
            </a:extLst>
          </p:cNvPr>
          <p:cNvGrpSpPr/>
          <p:nvPr/>
        </p:nvGrpSpPr>
        <p:grpSpPr>
          <a:xfrm>
            <a:off x="8367957" y="3542746"/>
            <a:ext cx="2954338" cy="2998788"/>
            <a:chOff x="8367957" y="3542746"/>
            <a:chExt cx="2954338" cy="2998788"/>
          </a:xfrm>
        </p:grpSpPr>
        <p:sp>
          <p:nvSpPr>
            <p:cNvPr id="13" name="Google Shape;301;p25">
              <a:extLst>
                <a:ext uri="{FF2B5EF4-FFF2-40B4-BE49-F238E27FC236}">
                  <a16:creationId xmlns:a16="http://schemas.microsoft.com/office/drawing/2014/main" id="{DBE40CFE-AE1B-4C35-913F-82424C7B8157}"/>
                </a:ext>
              </a:extLst>
            </p:cNvPr>
            <p:cNvSpPr/>
            <p:nvPr/>
          </p:nvSpPr>
          <p:spPr>
            <a:xfrm>
              <a:off x="8367957" y="6270324"/>
              <a:ext cx="1652588" cy="21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800"/>
                <a:buFont typeface="Arial"/>
                <a:buNone/>
              </a:pPr>
              <a:r>
                <a:rPr lang="nl-NL" sz="800" b="0" i="0" u="none" strike="noStrike" cap="none">
                  <a:solidFill>
                    <a:srgbClr val="FFFFFF"/>
                  </a:solidFill>
                  <a:latin typeface="Arial"/>
                  <a:ea typeface="Arial"/>
                  <a:cs typeface="Arial"/>
                  <a:sym typeface="Arial"/>
                </a:rPr>
                <a:t>Photo: Ecuador Red Cross</a:t>
              </a:r>
              <a:endParaRPr sz="800" b="0" i="0" u="none" strike="noStrike" cap="none">
                <a:solidFill>
                  <a:srgbClr val="FFFFFF"/>
                </a:solidFill>
                <a:latin typeface="Arial"/>
                <a:ea typeface="Arial"/>
                <a:cs typeface="Arial"/>
                <a:sym typeface="Arial"/>
              </a:endParaRPr>
            </a:p>
          </p:txBody>
        </p:sp>
        <p:pic>
          <p:nvPicPr>
            <p:cNvPr id="16" name="Google Shape;305;p25">
              <a:extLst>
                <a:ext uri="{FF2B5EF4-FFF2-40B4-BE49-F238E27FC236}">
                  <a16:creationId xmlns:a16="http://schemas.microsoft.com/office/drawing/2014/main" id="{C9AD10CF-F9CB-4731-9ED2-C4BBC5B9F66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367957" y="3542746"/>
              <a:ext cx="2954338" cy="2998788"/>
            </a:xfrm>
            <a:prstGeom prst="rect">
              <a:avLst/>
            </a:prstGeom>
            <a:noFill/>
            <a:ln>
              <a:noFill/>
            </a:ln>
          </p:spPr>
        </p:pic>
        <p:sp>
          <p:nvSpPr>
            <p:cNvPr id="17" name="Google Shape;306;p25">
              <a:extLst>
                <a:ext uri="{FF2B5EF4-FFF2-40B4-BE49-F238E27FC236}">
                  <a16:creationId xmlns:a16="http://schemas.microsoft.com/office/drawing/2014/main" id="{C19CBA81-F52B-4EE8-8470-0DB9CD39D9E5}"/>
                </a:ext>
              </a:extLst>
            </p:cNvPr>
            <p:cNvSpPr/>
            <p:nvPr/>
          </p:nvSpPr>
          <p:spPr>
            <a:xfrm>
              <a:off x="8367957" y="6270324"/>
              <a:ext cx="1652700" cy="2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800"/>
                <a:buFont typeface="Arial"/>
                <a:buNone/>
              </a:pPr>
              <a:r>
                <a:rPr lang="nl-NL" sz="800" b="0" i="0" u="none" strike="noStrike" cap="none" dirty="0">
                  <a:solidFill>
                    <a:srgbClr val="FFFFFF"/>
                  </a:solidFill>
                  <a:latin typeface="Arial"/>
                  <a:ea typeface="Arial"/>
                  <a:cs typeface="Arial"/>
                  <a:sym typeface="Arial"/>
                </a:rPr>
                <a:t>Photo: Ecuador Red Cross</a:t>
              </a:r>
              <a:endParaRPr sz="800" b="0" i="0" u="none" strike="noStrike" cap="none" dirty="0">
                <a:solidFill>
                  <a:srgbClr val="FFFFFF"/>
                </a:solidFill>
                <a:latin typeface="Arial"/>
                <a:ea typeface="Arial"/>
                <a:cs typeface="Arial"/>
                <a:sym typeface="Arial"/>
              </a:endParaRPr>
            </a:p>
          </p:txBody>
        </p:sp>
      </p:grpSp>
      <p:sp>
        <p:nvSpPr>
          <p:cNvPr id="18" name="Google Shape;302;p25">
            <a:extLst>
              <a:ext uri="{FF2B5EF4-FFF2-40B4-BE49-F238E27FC236}">
                <a16:creationId xmlns:a16="http://schemas.microsoft.com/office/drawing/2014/main" id="{D9F61968-98D5-4CAA-A22C-26EB547FCCA7}"/>
              </a:ext>
            </a:extLst>
          </p:cNvPr>
          <p:cNvSpPr txBox="1"/>
          <p:nvPr/>
        </p:nvSpPr>
        <p:spPr>
          <a:xfrm>
            <a:off x="59821" y="0"/>
            <a:ext cx="12132180" cy="82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rgbClr val="000000"/>
                </a:solidFill>
                <a:latin typeface="+mj-lt"/>
                <a:ea typeface="Calibri"/>
                <a:cs typeface="Calibri"/>
                <a:sym typeface="Calibri"/>
              </a:rPr>
              <a:t>Early Warning, Early Action</a:t>
            </a:r>
            <a:endParaRPr sz="3200" b="0" i="0" u="none" strike="noStrike" cap="none" dirty="0">
              <a:solidFill>
                <a:srgbClr val="000000"/>
              </a:solidFill>
              <a:latin typeface="+mj-lt"/>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0"/>
        <p:cNvGrpSpPr/>
        <p:nvPr/>
      </p:nvGrpSpPr>
      <p:grpSpPr>
        <a:xfrm>
          <a:off x="0" y="0"/>
          <a:ext cx="0" cy="0"/>
          <a:chOff x="0" y="0"/>
          <a:chExt cx="0" cy="0"/>
        </a:xfrm>
      </p:grpSpPr>
      <p:sp>
        <p:nvSpPr>
          <p:cNvPr id="313" name="Google Shape;313;p26"/>
          <p:cNvSpPr txBox="1"/>
          <p:nvPr/>
        </p:nvSpPr>
        <p:spPr>
          <a:xfrm>
            <a:off x="266701" y="2214563"/>
            <a:ext cx="3354324" cy="3344989"/>
          </a:xfrm>
          <a:prstGeom prst="rect">
            <a:avLst/>
          </a:prstGeom>
          <a:solidFill>
            <a:schemeClr val="lt1"/>
          </a:solidFill>
          <a:ln>
            <a:noFill/>
          </a:ln>
        </p:spPr>
        <p:txBody>
          <a:bodyPr spcFirstLastPara="1" wrap="square" lIns="78850" tIns="39425" rIns="78850" bIns="39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nl-NL" sz="3000" b="0" i="0" u="none" strike="noStrike" cap="none">
                <a:solidFill>
                  <a:srgbClr val="000000"/>
                </a:solidFill>
                <a:latin typeface="Arial"/>
                <a:ea typeface="Arial"/>
                <a:cs typeface="Arial"/>
                <a:sym typeface="Arial"/>
              </a:rPr>
              <a:t>A mechanism that enable access to </a:t>
            </a:r>
            <a:r>
              <a:rPr lang="nl-NL" sz="3000" b="0" i="1" u="none" strike="noStrike" cap="none">
                <a:solidFill>
                  <a:srgbClr val="000000"/>
                </a:solidFill>
                <a:latin typeface="Arial"/>
                <a:ea typeface="Arial"/>
                <a:cs typeface="Arial"/>
                <a:sym typeface="Arial"/>
              </a:rPr>
              <a:t>funding for early action</a:t>
            </a:r>
            <a:r>
              <a:rPr lang="nl-NL" sz="3000" b="0" i="0" u="none" strike="noStrike" cap="none">
                <a:solidFill>
                  <a:srgbClr val="000000"/>
                </a:solidFill>
                <a:latin typeface="Arial"/>
                <a:ea typeface="Arial"/>
                <a:cs typeface="Arial"/>
                <a:sym typeface="Arial"/>
              </a:rPr>
              <a:t> </a:t>
            </a:r>
            <a:r>
              <a:rPr lang="nl-NL" sz="3000" b="0" i="1" u="none" strike="noStrike" cap="none">
                <a:solidFill>
                  <a:srgbClr val="000000"/>
                </a:solidFill>
                <a:latin typeface="Arial"/>
                <a:ea typeface="Arial"/>
                <a:cs typeface="Arial"/>
                <a:sym typeface="Arial"/>
              </a:rPr>
              <a:t>based on credible forecast and in-depth risk analysis</a:t>
            </a:r>
            <a:endParaRPr sz="3000" b="0" i="1" u="none" strike="noStrike" cap="none">
              <a:solidFill>
                <a:srgbClr val="000000"/>
              </a:solidFill>
              <a:latin typeface="Arial Black"/>
              <a:ea typeface="Arial Black"/>
              <a:cs typeface="Arial Black"/>
              <a:sym typeface="Arial Black"/>
            </a:endParaRPr>
          </a:p>
        </p:txBody>
      </p:sp>
      <p:sp>
        <p:nvSpPr>
          <p:cNvPr id="314" name="Google Shape;314;p26"/>
          <p:cNvSpPr txBox="1">
            <a:spLocks noGrp="1"/>
          </p:cNvSpPr>
          <p:nvPr>
            <p:ph type="title"/>
          </p:nvPr>
        </p:nvSpPr>
        <p:spPr>
          <a:xfrm>
            <a:off x="1097850" y="0"/>
            <a:ext cx="9996300" cy="86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rgbClr val="000000"/>
                </a:solidFill>
                <a:latin typeface="+mj-lt"/>
                <a:ea typeface="Calibri"/>
                <a:cs typeface="Calibri"/>
                <a:sym typeface="Calibri"/>
              </a:rPr>
              <a:t>What is Forecast-based Financing?</a:t>
            </a:r>
            <a:endParaRPr sz="3200" b="0" i="0" u="none" strike="noStrike" cap="none" dirty="0">
              <a:solidFill>
                <a:srgbClr val="000000"/>
              </a:solidFill>
              <a:latin typeface="+mj-lt"/>
              <a:ea typeface="Arial"/>
              <a:cs typeface="Arial"/>
              <a:sym typeface="Arial"/>
            </a:endParaRPr>
          </a:p>
        </p:txBody>
      </p:sp>
      <p:grpSp>
        <p:nvGrpSpPr>
          <p:cNvPr id="2" name="Group 1">
            <a:extLst>
              <a:ext uri="{FF2B5EF4-FFF2-40B4-BE49-F238E27FC236}">
                <a16:creationId xmlns:a16="http://schemas.microsoft.com/office/drawing/2014/main" id="{EA3546BE-85E9-41BB-B440-6E9B72B7AE3C}"/>
              </a:ext>
            </a:extLst>
          </p:cNvPr>
          <p:cNvGrpSpPr/>
          <p:nvPr/>
        </p:nvGrpSpPr>
        <p:grpSpPr>
          <a:xfrm>
            <a:off x="4148138" y="1435100"/>
            <a:ext cx="7777162" cy="4667250"/>
            <a:chOff x="4148138" y="1435100"/>
            <a:chExt cx="7777162" cy="4667250"/>
          </a:xfrm>
        </p:grpSpPr>
        <p:pic>
          <p:nvPicPr>
            <p:cNvPr id="311" name="Google Shape;311;p26"/>
            <p:cNvPicPr preferRelativeResize="0"/>
            <p:nvPr/>
          </p:nvPicPr>
          <p:blipFill rotWithShape="1">
            <a:blip r:embed="rId3">
              <a:alphaModFix/>
            </a:blip>
            <a:srcRect/>
            <a:stretch/>
          </p:blipFill>
          <p:spPr>
            <a:xfrm>
              <a:off x="4148138" y="1435100"/>
              <a:ext cx="7777162" cy="4667250"/>
            </a:xfrm>
            <a:prstGeom prst="rect">
              <a:avLst/>
            </a:prstGeom>
            <a:noFill/>
            <a:ln>
              <a:noFill/>
            </a:ln>
          </p:spPr>
        </p:pic>
        <p:sp>
          <p:nvSpPr>
            <p:cNvPr id="315" name="Google Shape;315;p26"/>
            <p:cNvSpPr/>
            <p:nvPr/>
          </p:nvSpPr>
          <p:spPr>
            <a:xfrm>
              <a:off x="4169185" y="5856434"/>
              <a:ext cx="16527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rgbClr val="FFFFFF"/>
                  </a:solidFill>
                  <a:latin typeface="Arial"/>
                  <a:ea typeface="Arial"/>
                  <a:cs typeface="Arial"/>
                  <a:sym typeface="Arial"/>
                </a:rPr>
                <a:t>Photo: </a:t>
              </a:r>
              <a:r>
                <a:rPr lang="nl-NL" sz="800" b="0" i="0" u="none" strike="noStrike" cap="none" dirty="0">
                  <a:solidFill>
                    <a:srgbClr val="FFFFFF"/>
                  </a:solidFill>
                  <a:latin typeface="Proxima Nova"/>
                  <a:ea typeface="Proxima Nova"/>
                  <a:cs typeface="Proxima Nova"/>
                  <a:sym typeface="Proxima Nova"/>
                </a:rPr>
                <a:t>D. Onyodi / URCS</a:t>
              </a:r>
              <a:endParaRPr sz="800" b="0" i="0" u="none" strike="noStrike" cap="none" dirty="0">
                <a:solidFill>
                  <a:srgbClr val="FFFFFF"/>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320"/>
        <p:cNvGrpSpPr/>
        <p:nvPr/>
      </p:nvGrpSpPr>
      <p:grpSpPr>
        <a:xfrm>
          <a:off x="0" y="0"/>
          <a:ext cx="0" cy="0"/>
          <a:chOff x="0" y="0"/>
          <a:chExt cx="0" cy="0"/>
        </a:xfrm>
      </p:grpSpPr>
      <p:sp>
        <p:nvSpPr>
          <p:cNvPr id="322" name="Google Shape;322;p27"/>
          <p:cNvSpPr txBox="1"/>
          <p:nvPr/>
        </p:nvSpPr>
        <p:spPr>
          <a:xfrm>
            <a:off x="240245" y="1595917"/>
            <a:ext cx="11612771" cy="3634107"/>
          </a:xfrm>
          <a:prstGeom prst="rect">
            <a:avLst/>
          </a:prstGeom>
          <a:solidFill>
            <a:srgbClr val="D8D8D8">
              <a:alpha val="74902"/>
            </a:srgbClr>
          </a:solidFill>
          <a:ln>
            <a:noFill/>
          </a:ln>
        </p:spPr>
        <p:txBody>
          <a:bodyPr spcFirstLastPara="1" wrap="square" lIns="91425" tIns="45700" rIns="91425" bIns="45700" anchor="t" anchorCtr="0">
            <a:noAutofit/>
          </a:bodyPr>
          <a:lstStyle/>
          <a:p>
            <a:pPr marL="274638" marR="0" lvl="0" indent="-274638" algn="l" rtl="0">
              <a:lnSpc>
                <a:spcPct val="100000"/>
              </a:lnSpc>
              <a:spcBef>
                <a:spcPts val="0"/>
              </a:spcBef>
              <a:spcAft>
                <a:spcPts val="600"/>
              </a:spcAft>
              <a:buClr>
                <a:srgbClr val="000000"/>
              </a:buClr>
              <a:buSzPts val="2400"/>
              <a:buFont typeface="Arial"/>
              <a:buChar char="•"/>
            </a:pPr>
            <a:r>
              <a:rPr lang="nl-NL" sz="2200" b="0" i="0" u="none" strike="noStrike" cap="none" dirty="0">
                <a:solidFill>
                  <a:srgbClr val="000000"/>
                </a:solidFill>
                <a:latin typeface="+mn-lt"/>
                <a:ea typeface="Avenir"/>
                <a:cs typeface="Avenir"/>
                <a:sym typeface="Avenir"/>
              </a:rPr>
              <a:t>Climate-smart programmes and initiatives strengthen </a:t>
            </a:r>
            <a:r>
              <a:rPr lang="nl-NL" sz="2200" b="0" i="0" u="none" strike="noStrike" cap="none" dirty="0">
                <a:solidFill>
                  <a:srgbClr val="FF0000"/>
                </a:solidFill>
                <a:latin typeface="+mn-lt"/>
                <a:ea typeface="Avenir"/>
                <a:cs typeface="Avenir"/>
                <a:sym typeface="Avenir"/>
              </a:rPr>
              <a:t>peoples’ awareness </a:t>
            </a:r>
            <a:r>
              <a:rPr lang="nl-NL" sz="2200" b="0" i="0" u="none" strike="noStrike" cap="none" dirty="0">
                <a:solidFill>
                  <a:srgbClr val="000000"/>
                </a:solidFill>
                <a:latin typeface="+mn-lt"/>
                <a:ea typeface="Avenir"/>
                <a:cs typeface="Avenir"/>
                <a:sym typeface="Avenir"/>
              </a:rPr>
              <a:t>and </a:t>
            </a:r>
            <a:r>
              <a:rPr lang="nl-NL" sz="2200" b="0" i="0" u="none" strike="noStrike" cap="none" dirty="0">
                <a:solidFill>
                  <a:srgbClr val="FF0000"/>
                </a:solidFill>
                <a:latin typeface="+mn-lt"/>
                <a:ea typeface="Avenir"/>
                <a:cs typeface="Avenir"/>
                <a:sym typeface="Avenir"/>
              </a:rPr>
              <a:t>incorporate climate and weather information </a:t>
            </a:r>
            <a:r>
              <a:rPr lang="nl-NL" sz="2200" b="0" i="0" u="none" strike="noStrike" cap="none" dirty="0">
                <a:solidFill>
                  <a:srgbClr val="000000"/>
                </a:solidFill>
                <a:latin typeface="+mn-lt"/>
                <a:ea typeface="Avenir"/>
                <a:cs typeface="Avenir"/>
                <a:sym typeface="Avenir"/>
              </a:rPr>
              <a:t>in assessing and addressing climate risks and vulnerabilities. It </a:t>
            </a:r>
            <a:r>
              <a:rPr lang="nl-NL" sz="2200" b="0" i="0" u="none" strike="noStrike" cap="none" dirty="0">
                <a:solidFill>
                  <a:srgbClr val="FF0000"/>
                </a:solidFill>
                <a:latin typeface="+mn-lt"/>
                <a:ea typeface="Avenir"/>
                <a:cs typeface="Avenir"/>
                <a:sym typeface="Avenir"/>
              </a:rPr>
              <a:t>enables ‘early warning early action</a:t>
            </a:r>
            <a:r>
              <a:rPr lang="nl-NL" sz="2200" b="0" i="0" u="none" strike="noStrike" cap="none" dirty="0">
                <a:solidFill>
                  <a:srgbClr val="000000"/>
                </a:solidFill>
                <a:latin typeface="+mn-lt"/>
                <a:ea typeface="Avenir"/>
                <a:cs typeface="Avenir"/>
                <a:sym typeface="Avenir"/>
              </a:rPr>
              <a:t>’, and empowers people to anticipate, absorb and adapt to climate shocks and changing risks. </a:t>
            </a:r>
          </a:p>
          <a:p>
            <a:pPr marL="274638" marR="0" lvl="0" indent="-274638" algn="l" rtl="0">
              <a:lnSpc>
                <a:spcPct val="100000"/>
              </a:lnSpc>
              <a:spcBef>
                <a:spcPts val="0"/>
              </a:spcBef>
              <a:spcAft>
                <a:spcPts val="600"/>
              </a:spcAft>
              <a:buClr>
                <a:srgbClr val="000000"/>
              </a:buClr>
              <a:buSzPts val="2400"/>
              <a:buFont typeface="Arial"/>
              <a:buChar char="•"/>
            </a:pPr>
            <a:r>
              <a:rPr lang="nl-NL" sz="2200" b="0" i="0" u="none" strike="noStrike" cap="none" dirty="0">
                <a:solidFill>
                  <a:srgbClr val="000000"/>
                </a:solidFill>
                <a:latin typeface="+mn-lt"/>
                <a:ea typeface="Avenir"/>
                <a:cs typeface="Avenir"/>
                <a:sym typeface="Avenir"/>
              </a:rPr>
              <a:t>No stand-alone programming, but modifying what we already do or influencing existing systems or schemes</a:t>
            </a:r>
          </a:p>
          <a:p>
            <a:pPr marL="274638" marR="0" lvl="0" indent="-274638" algn="l" rtl="0">
              <a:lnSpc>
                <a:spcPct val="100000"/>
              </a:lnSpc>
              <a:spcBef>
                <a:spcPts val="0"/>
              </a:spcBef>
              <a:spcAft>
                <a:spcPts val="600"/>
              </a:spcAft>
              <a:buClr>
                <a:srgbClr val="000000"/>
              </a:buClr>
              <a:buSzPts val="2400"/>
              <a:buFont typeface="Arial"/>
              <a:buChar char="•"/>
            </a:pPr>
            <a:r>
              <a:rPr lang="nl-NL" sz="2200" b="0" i="0" u="none" strike="noStrike" cap="none" dirty="0">
                <a:solidFill>
                  <a:srgbClr val="000000"/>
                </a:solidFill>
                <a:latin typeface="+mn-lt"/>
                <a:ea typeface="Avenir"/>
                <a:cs typeface="Avenir"/>
                <a:sym typeface="Avenir"/>
              </a:rPr>
              <a:t>Cross-cutting and cascading risks: climate change needs to be considered alongside other risks (health, environmental risks, ecosystem degradation, etc)</a:t>
            </a:r>
            <a:endParaRPr lang="nl-NL" sz="2200" dirty="0">
              <a:latin typeface="+mn-lt"/>
              <a:ea typeface="Avenir"/>
              <a:cs typeface="Avenir"/>
              <a:sym typeface="Avenir"/>
            </a:endParaRPr>
          </a:p>
          <a:p>
            <a:pPr marL="274638" marR="0" lvl="0" indent="-274638" algn="l" rtl="0">
              <a:lnSpc>
                <a:spcPct val="100000"/>
              </a:lnSpc>
              <a:spcBef>
                <a:spcPts val="0"/>
              </a:spcBef>
              <a:spcAft>
                <a:spcPts val="600"/>
              </a:spcAft>
              <a:buClr>
                <a:srgbClr val="000000"/>
              </a:buClr>
              <a:buSzPts val="2400"/>
              <a:buFont typeface="Arial"/>
              <a:buChar char="•"/>
            </a:pPr>
            <a:r>
              <a:rPr lang="nl-NL" sz="2200" b="0" i="0" u="none" strike="noStrike" cap="none" dirty="0">
                <a:solidFill>
                  <a:srgbClr val="000000"/>
                </a:solidFill>
                <a:latin typeface="+mn-lt"/>
                <a:ea typeface="Avenir"/>
                <a:cs typeface="Avenir"/>
                <a:sym typeface="Avenir"/>
              </a:rPr>
              <a:t>How does the wider landscape ("upstream”) affect risks in this community?</a:t>
            </a:r>
            <a:endParaRPr sz="2200" b="0" i="0" u="none" strike="noStrike" cap="none" dirty="0">
              <a:solidFill>
                <a:srgbClr val="000000"/>
              </a:solidFill>
              <a:latin typeface="+mn-lt"/>
              <a:ea typeface="Avenir"/>
              <a:cs typeface="Avenir"/>
              <a:sym typeface="Avenir"/>
            </a:endParaRPr>
          </a:p>
        </p:txBody>
      </p:sp>
      <p:sp>
        <p:nvSpPr>
          <p:cNvPr id="323" name="Google Shape;323;p27"/>
          <p:cNvSpPr txBox="1">
            <a:spLocks noGrp="1"/>
          </p:cNvSpPr>
          <p:nvPr>
            <p:ph type="title"/>
          </p:nvPr>
        </p:nvSpPr>
        <p:spPr>
          <a:xfrm>
            <a:off x="766469" y="-38451"/>
            <a:ext cx="9996300"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chemeClr val="tx1"/>
                </a:solidFill>
                <a:latin typeface="+mn-lt"/>
                <a:ea typeface="Calibri"/>
                <a:cs typeface="Calibri"/>
                <a:sym typeface="Calibri"/>
              </a:rPr>
              <a:t>Climate-smart WaSH programming</a:t>
            </a:r>
            <a:endParaRPr sz="3200" b="0" i="0" u="none" strike="noStrike" cap="none" dirty="0">
              <a:solidFill>
                <a:schemeClr val="tx1"/>
              </a:solidFill>
              <a:latin typeface="+mn-lt"/>
              <a:ea typeface="Arial"/>
              <a:cs typeface="Arial"/>
              <a:sym typeface="Arial"/>
            </a:endParaRPr>
          </a:p>
        </p:txBody>
      </p:sp>
      <p:sp>
        <p:nvSpPr>
          <p:cNvPr id="5" name="Google Shape;315;p26">
            <a:extLst>
              <a:ext uri="{FF2B5EF4-FFF2-40B4-BE49-F238E27FC236}">
                <a16:creationId xmlns:a16="http://schemas.microsoft.com/office/drawing/2014/main" id="{FF8010E4-9E2B-48A8-9A4F-38CBF2A3CA52}"/>
              </a:ext>
            </a:extLst>
          </p:cNvPr>
          <p:cNvSpPr/>
          <p:nvPr/>
        </p:nvSpPr>
        <p:spPr>
          <a:xfrm>
            <a:off x="1784909" y="6689760"/>
            <a:ext cx="1652700" cy="13833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rgbClr val="FFFFFF"/>
                </a:solidFill>
                <a:latin typeface="+mn-lt"/>
                <a:ea typeface="Arial"/>
                <a:cs typeface="Arial"/>
                <a:sym typeface="Arial"/>
              </a:rPr>
              <a:t>Photo: K. Falk</a:t>
            </a:r>
            <a:r>
              <a:rPr lang="nl-NL" sz="800" b="0" i="0" u="none" strike="noStrike" cap="none" dirty="0">
                <a:solidFill>
                  <a:srgbClr val="FFFFFF"/>
                </a:solidFill>
                <a:latin typeface="+mn-lt"/>
                <a:ea typeface="Proxima Nova"/>
                <a:cs typeface="Proxima Nova"/>
                <a:sym typeface="Proxima Nova"/>
              </a:rPr>
              <a:t> / Danish Red Cross</a:t>
            </a:r>
            <a:endParaRPr sz="800" b="0" i="0" u="none" strike="noStrike" cap="none" dirty="0">
              <a:solidFill>
                <a:srgbClr val="FFFFFF"/>
              </a:solidFill>
              <a:latin typeface="+mn-lt"/>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8"/>
        <p:cNvGrpSpPr/>
        <p:nvPr/>
      </p:nvGrpSpPr>
      <p:grpSpPr>
        <a:xfrm>
          <a:off x="0" y="0"/>
          <a:ext cx="0" cy="0"/>
          <a:chOff x="0" y="0"/>
          <a:chExt cx="0" cy="0"/>
        </a:xfrm>
      </p:grpSpPr>
      <p:pic>
        <p:nvPicPr>
          <p:cNvPr id="329" name="Google Shape;329;p28"/>
          <p:cNvPicPr preferRelativeResize="0"/>
          <p:nvPr/>
        </p:nvPicPr>
        <p:blipFill rotWithShape="1">
          <a:blip r:embed="rId3">
            <a:alphaModFix/>
          </a:blip>
          <a:srcRect/>
          <a:stretch/>
        </p:blipFill>
        <p:spPr>
          <a:xfrm>
            <a:off x="164362" y="3844999"/>
            <a:ext cx="4634899" cy="2521617"/>
          </a:xfrm>
          <a:prstGeom prst="rect">
            <a:avLst/>
          </a:prstGeom>
          <a:noFill/>
          <a:ln>
            <a:noFill/>
          </a:ln>
        </p:spPr>
      </p:pic>
      <p:sp>
        <p:nvSpPr>
          <p:cNvPr id="331" name="Google Shape;331;p28"/>
          <p:cNvSpPr txBox="1"/>
          <p:nvPr/>
        </p:nvSpPr>
        <p:spPr>
          <a:xfrm>
            <a:off x="5199549" y="1671295"/>
            <a:ext cx="6828089" cy="3721103"/>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nl-NL" sz="2100" b="1" i="0" u="none" strike="noStrike" cap="none" dirty="0">
                <a:solidFill>
                  <a:srgbClr val="000000"/>
                </a:solidFill>
                <a:latin typeface="Arial"/>
                <a:ea typeface="Arial"/>
                <a:cs typeface="Arial"/>
                <a:sym typeface="Arial"/>
              </a:rPr>
              <a:t>“</a:t>
            </a:r>
            <a:r>
              <a:rPr lang="nl-NL" sz="2100" b="1" i="1" u="none" strike="noStrike" cap="none" dirty="0">
                <a:solidFill>
                  <a:srgbClr val="000000"/>
                </a:solidFill>
                <a:latin typeface="Arial"/>
                <a:ea typeface="Arial"/>
                <a:cs typeface="Arial"/>
                <a:sym typeface="Arial"/>
              </a:rPr>
              <a:t>Water can help fight climate change. There are sustainable, affordable and scalable water and sanitation solutions</a:t>
            </a:r>
            <a:r>
              <a:rPr lang="nl-NL" sz="2100" b="1"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Arial"/>
              <a:ea typeface="Arial"/>
              <a:cs typeface="Arial"/>
              <a:sym typeface="Arial"/>
            </a:endParaRPr>
          </a:p>
          <a:p>
            <a:pPr marL="438150" indent="-342900">
              <a:spcAft>
                <a:spcPts val="1200"/>
              </a:spcAft>
              <a:buSzPts val="2100"/>
              <a:buFont typeface="Arial"/>
              <a:buChar char="•"/>
            </a:pPr>
            <a:r>
              <a:rPr lang="nl-NL" sz="2200" dirty="0"/>
              <a:t>Harvesting rainwater </a:t>
            </a:r>
            <a:endParaRPr sz="2200" dirty="0"/>
          </a:p>
          <a:p>
            <a:pPr marL="438150" indent="-342900">
              <a:spcAft>
                <a:spcPts val="1200"/>
              </a:spcAft>
              <a:buSzPts val="2100"/>
              <a:buFont typeface="Arial"/>
              <a:buChar char="•"/>
            </a:pPr>
            <a:r>
              <a:rPr lang="nl-NL" sz="2200" dirty="0"/>
              <a:t>Reusing wastewater</a:t>
            </a:r>
          </a:p>
          <a:p>
            <a:pPr marL="438150" indent="-342900">
              <a:spcAft>
                <a:spcPts val="1200"/>
              </a:spcAft>
              <a:buSzPts val="2100"/>
              <a:buFont typeface="Arial"/>
              <a:buChar char="•"/>
            </a:pPr>
            <a:r>
              <a:rPr lang="en-GB" sz="2200" dirty="0"/>
              <a:t>Promote underground water storage</a:t>
            </a:r>
          </a:p>
          <a:p>
            <a:pPr marL="438150" indent="-342900">
              <a:spcAft>
                <a:spcPts val="1200"/>
              </a:spcAft>
              <a:buSzPts val="2100"/>
              <a:buFont typeface="Arial"/>
              <a:buChar char="•"/>
            </a:pPr>
            <a:r>
              <a:rPr lang="en-GB" sz="2200" dirty="0"/>
              <a:t>Protect investment in ground water</a:t>
            </a:r>
            <a:endParaRPr sz="2200" dirty="0"/>
          </a:p>
        </p:txBody>
      </p:sp>
      <p:sp>
        <p:nvSpPr>
          <p:cNvPr id="332" name="Google Shape;332;p28"/>
          <p:cNvSpPr txBox="1">
            <a:spLocks noGrp="1"/>
          </p:cNvSpPr>
          <p:nvPr>
            <p:ph type="title"/>
          </p:nvPr>
        </p:nvSpPr>
        <p:spPr>
          <a:xfrm>
            <a:off x="721833" y="38300"/>
            <a:ext cx="10661163"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rgbClr val="000000"/>
                </a:solidFill>
                <a:latin typeface="+mj-lt"/>
                <a:ea typeface="Calibri"/>
                <a:cs typeface="Calibri"/>
                <a:sym typeface="Calibri"/>
              </a:rPr>
              <a:t>WaSH adaptation interventions – water management</a:t>
            </a:r>
            <a:endParaRPr sz="3200" b="0" i="0" u="none" strike="noStrike" cap="none" dirty="0">
              <a:solidFill>
                <a:srgbClr val="000000"/>
              </a:solidFill>
              <a:latin typeface="+mj-lt"/>
              <a:ea typeface="Arial"/>
              <a:cs typeface="Arial"/>
              <a:sym typeface="Arial"/>
            </a:endParaRPr>
          </a:p>
        </p:txBody>
      </p:sp>
      <p:sp>
        <p:nvSpPr>
          <p:cNvPr id="333" name="Google Shape;333;p28"/>
          <p:cNvSpPr txBox="1"/>
          <p:nvPr/>
        </p:nvSpPr>
        <p:spPr>
          <a:xfrm>
            <a:off x="164362" y="6124216"/>
            <a:ext cx="1506600" cy="24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800" b="0" i="0" u="none" strike="noStrike" cap="none" dirty="0">
                <a:solidFill>
                  <a:srgbClr val="FFFFFF"/>
                </a:solidFill>
                <a:latin typeface="Arial"/>
                <a:ea typeface="Arial"/>
                <a:cs typeface="Arial"/>
                <a:sym typeface="Arial"/>
              </a:rPr>
              <a:t>Photo: IFRC</a:t>
            </a:r>
            <a:endParaRPr sz="800" b="0" i="0" u="none" strike="noStrike" cap="none" dirty="0">
              <a:solidFill>
                <a:srgbClr val="000000"/>
              </a:solidFill>
              <a:latin typeface="Arial"/>
              <a:ea typeface="Arial"/>
              <a:cs typeface="Arial"/>
              <a:sym typeface="Arial"/>
            </a:endParaRPr>
          </a:p>
        </p:txBody>
      </p:sp>
      <p:grpSp>
        <p:nvGrpSpPr>
          <p:cNvPr id="9" name="Google Shape;342;p29">
            <a:extLst>
              <a:ext uri="{FF2B5EF4-FFF2-40B4-BE49-F238E27FC236}">
                <a16:creationId xmlns:a16="http://schemas.microsoft.com/office/drawing/2014/main" id="{7783639A-54BD-4D53-A2D3-03E9D3866245}"/>
              </a:ext>
            </a:extLst>
          </p:cNvPr>
          <p:cNvGrpSpPr/>
          <p:nvPr/>
        </p:nvGrpSpPr>
        <p:grpSpPr>
          <a:xfrm>
            <a:off x="164362" y="1060140"/>
            <a:ext cx="4634899" cy="2656451"/>
            <a:chOff x="395105" y="1192877"/>
            <a:chExt cx="4400940" cy="2371196"/>
          </a:xfrm>
        </p:grpSpPr>
        <p:pic>
          <p:nvPicPr>
            <p:cNvPr id="10" name="Google Shape;343;p29">
              <a:extLst>
                <a:ext uri="{FF2B5EF4-FFF2-40B4-BE49-F238E27FC236}">
                  <a16:creationId xmlns:a16="http://schemas.microsoft.com/office/drawing/2014/main" id="{92948305-874C-4E63-BD92-87BF1AE2EA88}"/>
                </a:ext>
              </a:extLst>
            </p:cNvPr>
            <p:cNvPicPr preferRelativeResize="0"/>
            <p:nvPr/>
          </p:nvPicPr>
          <p:blipFill rotWithShape="1">
            <a:blip r:embed="rId4">
              <a:alphaModFix/>
            </a:blip>
            <a:srcRect/>
            <a:stretch/>
          </p:blipFill>
          <p:spPr>
            <a:xfrm>
              <a:off x="395105" y="1192877"/>
              <a:ext cx="4400940" cy="2371196"/>
            </a:xfrm>
            <a:prstGeom prst="rect">
              <a:avLst/>
            </a:prstGeom>
            <a:noFill/>
            <a:ln>
              <a:noFill/>
            </a:ln>
          </p:spPr>
        </p:pic>
        <p:sp>
          <p:nvSpPr>
            <p:cNvPr id="11" name="Google Shape;344;p29">
              <a:extLst>
                <a:ext uri="{FF2B5EF4-FFF2-40B4-BE49-F238E27FC236}">
                  <a16:creationId xmlns:a16="http://schemas.microsoft.com/office/drawing/2014/main" id="{6F97E4E0-4523-4D32-B309-F0348CA7D5FD}"/>
                </a:ext>
              </a:extLst>
            </p:cNvPr>
            <p:cNvSpPr txBox="1"/>
            <p:nvPr/>
          </p:nvSpPr>
          <p:spPr>
            <a:xfrm>
              <a:off x="395105" y="3287073"/>
              <a:ext cx="1039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nl-NL" sz="800" b="0" i="0" u="none" strike="noStrike" cap="none" dirty="0">
                  <a:solidFill>
                    <a:srgbClr val="FFFFFF"/>
                  </a:solidFill>
                  <a:latin typeface="Arial"/>
                  <a:ea typeface="Arial"/>
                  <a:cs typeface="Arial"/>
                  <a:sym typeface="Arial"/>
                </a:rPr>
                <a:t>Photo: IFRC</a:t>
              </a:r>
              <a:endParaRPr sz="800" dirty="0"/>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2"/>
        <p:cNvGrpSpPr/>
        <p:nvPr/>
      </p:nvGrpSpPr>
      <p:grpSpPr>
        <a:xfrm>
          <a:off x="0" y="0"/>
          <a:ext cx="0" cy="0"/>
          <a:chOff x="0" y="0"/>
          <a:chExt cx="0" cy="0"/>
        </a:xfrm>
      </p:grpSpPr>
      <p:pic>
        <p:nvPicPr>
          <p:cNvPr id="3" name="Picture 2">
            <a:extLst>
              <a:ext uri="{FF2B5EF4-FFF2-40B4-BE49-F238E27FC236}">
                <a16:creationId xmlns:a16="http://schemas.microsoft.com/office/drawing/2014/main" id="{B3D64765-FB57-4412-8D71-E1136253F9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095" y="744707"/>
            <a:ext cx="6929117" cy="5859590"/>
          </a:xfrm>
          <a:prstGeom prst="rect">
            <a:avLst/>
          </a:prstGeom>
        </p:spPr>
      </p:pic>
      <p:sp>
        <p:nvSpPr>
          <p:cNvPr id="355" name="Google Shape;355;p30"/>
          <p:cNvSpPr/>
          <p:nvPr/>
        </p:nvSpPr>
        <p:spPr>
          <a:xfrm>
            <a:off x="5170205" y="6604297"/>
            <a:ext cx="2417979"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NL" sz="800" b="0" i="0" u="none" strike="noStrike" cap="none" dirty="0">
                <a:solidFill>
                  <a:srgbClr val="000000"/>
                </a:solidFill>
                <a:latin typeface="Arial"/>
                <a:ea typeface="Arial"/>
                <a:cs typeface="Arial"/>
                <a:sym typeface="Arial"/>
              </a:rPr>
              <a:t>Source: Unicef – Global Water Partnership 2017</a:t>
            </a:r>
            <a:endParaRPr sz="800" dirty="0"/>
          </a:p>
        </p:txBody>
      </p:sp>
      <p:grpSp>
        <p:nvGrpSpPr>
          <p:cNvPr id="356" name="Google Shape;356;p30"/>
          <p:cNvGrpSpPr/>
          <p:nvPr/>
        </p:nvGrpSpPr>
        <p:grpSpPr>
          <a:xfrm>
            <a:off x="8119854" y="2185886"/>
            <a:ext cx="3512051" cy="2720945"/>
            <a:chOff x="7388352" y="4221974"/>
            <a:chExt cx="3057147" cy="2293447"/>
          </a:xfrm>
        </p:grpSpPr>
        <p:pic>
          <p:nvPicPr>
            <p:cNvPr id="357" name="Google Shape;357;p3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388352" y="4221974"/>
              <a:ext cx="3057147" cy="2293447"/>
            </a:xfrm>
            <a:prstGeom prst="rect">
              <a:avLst/>
            </a:prstGeom>
            <a:noFill/>
            <a:ln>
              <a:noFill/>
            </a:ln>
          </p:spPr>
        </p:pic>
        <p:sp>
          <p:nvSpPr>
            <p:cNvPr id="358" name="Google Shape;358;p30"/>
            <p:cNvSpPr txBox="1"/>
            <p:nvPr/>
          </p:nvSpPr>
          <p:spPr>
            <a:xfrm>
              <a:off x="7388352" y="6238521"/>
              <a:ext cx="1039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nl-NL" sz="800" b="0" i="0" u="none" strike="noStrike" cap="none" dirty="0">
                  <a:solidFill>
                    <a:srgbClr val="FFFFFF"/>
                  </a:solidFill>
                  <a:latin typeface="Arial"/>
                  <a:ea typeface="Arial"/>
                  <a:cs typeface="Arial"/>
                  <a:sym typeface="Arial"/>
                </a:rPr>
                <a:t>Photo: IFRC</a:t>
              </a:r>
              <a:endParaRPr sz="800" dirty="0"/>
            </a:p>
          </p:txBody>
        </p:sp>
      </p:grpSp>
      <p:sp>
        <p:nvSpPr>
          <p:cNvPr id="10" name="Google Shape;332;p28">
            <a:extLst>
              <a:ext uri="{FF2B5EF4-FFF2-40B4-BE49-F238E27FC236}">
                <a16:creationId xmlns:a16="http://schemas.microsoft.com/office/drawing/2014/main" id="{053B9DDE-67EC-445E-BB00-24C623DFF0CA}"/>
              </a:ext>
            </a:extLst>
          </p:cNvPr>
          <p:cNvSpPr txBox="1">
            <a:spLocks/>
          </p:cNvSpPr>
          <p:nvPr/>
        </p:nvSpPr>
        <p:spPr>
          <a:xfrm>
            <a:off x="721833" y="38300"/>
            <a:ext cx="10661163" cy="90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000"/>
            </a:pPr>
            <a:r>
              <a:rPr lang="en-GB" sz="3200" b="1" dirty="0" err="1">
                <a:latin typeface="+mj-lt"/>
                <a:ea typeface="Calibri"/>
                <a:cs typeface="Calibri"/>
                <a:sym typeface="Calibri"/>
              </a:rPr>
              <a:t>WaSH</a:t>
            </a:r>
            <a:r>
              <a:rPr lang="en-GB" sz="3200" b="1" dirty="0">
                <a:latin typeface="+mj-lt"/>
                <a:ea typeface="Calibri"/>
                <a:cs typeface="Calibri"/>
                <a:sym typeface="Calibri"/>
              </a:rPr>
              <a:t> adaptation interventions – sanitation</a:t>
            </a:r>
            <a:endParaRPr lang="en-GB" sz="3200" dirty="0">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ga7000bdbbf_0_0"/>
          <p:cNvSpPr txBox="1"/>
          <p:nvPr/>
        </p:nvSpPr>
        <p:spPr>
          <a:xfrm>
            <a:off x="64203" y="5596695"/>
            <a:ext cx="762000" cy="59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nl-NL" sz="700" b="0" i="0" u="none" strike="noStrike" cap="none">
                <a:solidFill>
                  <a:schemeClr val="dk1"/>
                </a:solidFill>
                <a:latin typeface="Arial"/>
                <a:ea typeface="Arial"/>
                <a:cs typeface="Arial"/>
                <a:sym typeface="Arial"/>
              </a:rPr>
              <a:t>Source: NASA</a:t>
            </a:r>
            <a:endParaRPr sz="700" b="0" i="0" u="none" strike="noStrike" cap="none">
              <a:solidFill>
                <a:schemeClr val="dk1"/>
              </a:solidFill>
              <a:latin typeface="Arial"/>
              <a:ea typeface="Arial"/>
              <a:cs typeface="Arial"/>
              <a:sym typeface="Arial"/>
            </a:endParaRPr>
          </a:p>
        </p:txBody>
      </p:sp>
      <p:sp>
        <p:nvSpPr>
          <p:cNvPr id="69" name="Google Shape;69;ga7000bdbbf_0_0"/>
          <p:cNvSpPr txBox="1"/>
          <p:nvPr/>
        </p:nvSpPr>
        <p:spPr>
          <a:xfrm>
            <a:off x="920400" y="179662"/>
            <a:ext cx="103512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Scientists confirm that the problems are global</a:t>
            </a:r>
            <a:endParaRPr sz="3200" b="1" dirty="0">
              <a:latin typeface="+mn-lt"/>
              <a:cs typeface="Calibri"/>
            </a:endParaRPr>
          </a:p>
        </p:txBody>
      </p:sp>
      <p:pic>
        <p:nvPicPr>
          <p:cNvPr id="70" name="Google Shape;70;ga7000bdbbf_0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708" y="1387190"/>
            <a:ext cx="6247726" cy="4209505"/>
          </a:xfrm>
          <a:prstGeom prst="rect">
            <a:avLst/>
          </a:prstGeom>
          <a:noFill/>
          <a:ln>
            <a:noFill/>
          </a:ln>
        </p:spPr>
      </p:pic>
      <p:pic>
        <p:nvPicPr>
          <p:cNvPr id="5" name="Picture 4">
            <a:extLst>
              <a:ext uri="{FF2B5EF4-FFF2-40B4-BE49-F238E27FC236}">
                <a16:creationId xmlns:a16="http://schemas.microsoft.com/office/drawing/2014/main" id="{98AF52A9-0088-4E91-B183-ED55C87032C9}"/>
              </a:ext>
            </a:extLst>
          </p:cNvPr>
          <p:cNvPicPr>
            <a:picLocks noChangeAspect="1"/>
          </p:cNvPicPr>
          <p:nvPr/>
        </p:nvPicPr>
        <p:blipFill>
          <a:blip r:embed="rId4"/>
          <a:stretch>
            <a:fillRect/>
          </a:stretch>
        </p:blipFill>
        <p:spPr>
          <a:xfrm>
            <a:off x="6361442" y="1825014"/>
            <a:ext cx="5724640" cy="32250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3"/>
        <p:cNvGrpSpPr/>
        <p:nvPr/>
      </p:nvGrpSpPr>
      <p:grpSpPr>
        <a:xfrm>
          <a:off x="0" y="0"/>
          <a:ext cx="0" cy="0"/>
          <a:chOff x="0" y="0"/>
          <a:chExt cx="0" cy="0"/>
        </a:xfrm>
      </p:grpSpPr>
      <p:sp>
        <p:nvSpPr>
          <p:cNvPr id="364" name="Google Shape;364;p31"/>
          <p:cNvSpPr txBox="1"/>
          <p:nvPr/>
        </p:nvSpPr>
        <p:spPr>
          <a:xfrm>
            <a:off x="0" y="828307"/>
            <a:ext cx="91482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31"/>
          <p:cNvSpPr txBox="1">
            <a:spLocks noGrp="1"/>
          </p:cNvSpPr>
          <p:nvPr>
            <p:ph type="title"/>
          </p:nvPr>
        </p:nvSpPr>
        <p:spPr>
          <a:xfrm>
            <a:off x="1097850" y="38300"/>
            <a:ext cx="9996300"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rgbClr val="000000"/>
                </a:solidFill>
                <a:latin typeface="+mj-lt"/>
                <a:ea typeface="Calibri"/>
                <a:cs typeface="Calibri"/>
                <a:sym typeface="Calibri"/>
              </a:rPr>
              <a:t>   	Case study –Mali</a:t>
            </a:r>
            <a:endParaRPr sz="3200" b="0" i="0" u="none" strike="noStrike" cap="none" dirty="0">
              <a:solidFill>
                <a:srgbClr val="000000"/>
              </a:solidFill>
              <a:latin typeface="+mj-lt"/>
              <a:ea typeface="Arial"/>
              <a:cs typeface="Arial"/>
              <a:sym typeface="Arial"/>
            </a:endParaRPr>
          </a:p>
        </p:txBody>
      </p:sp>
      <p:sp>
        <p:nvSpPr>
          <p:cNvPr id="367" name="Google Shape;367;p31"/>
          <p:cNvSpPr txBox="1"/>
          <p:nvPr/>
        </p:nvSpPr>
        <p:spPr>
          <a:xfrm>
            <a:off x="688567" y="1001345"/>
            <a:ext cx="10882438" cy="80946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nl-NL" sz="2800" b="1" i="0" u="none" strike="noStrike" cap="none" dirty="0">
                <a:solidFill>
                  <a:srgbClr val="000000"/>
                </a:solidFill>
                <a:latin typeface="Arial"/>
                <a:ea typeface="Arial"/>
                <a:cs typeface="Arial"/>
                <a:sym typeface="Arial"/>
              </a:rPr>
              <a:t>Strengthening the capacity of the Mali Red Cross to respond and prevent  cholera outbreaks</a:t>
            </a:r>
            <a:endParaRPr sz="2800" b="1" i="0" u="none" strike="noStrike" cap="none" dirty="0">
              <a:solidFill>
                <a:srgbClr val="000000"/>
              </a:solidFill>
              <a:latin typeface="Arial"/>
              <a:ea typeface="Arial"/>
              <a:cs typeface="Arial"/>
              <a:sym typeface="Arial"/>
            </a:endParaRPr>
          </a:p>
        </p:txBody>
      </p:sp>
      <p:sp>
        <p:nvSpPr>
          <p:cNvPr id="369" name="Google Shape;369;p31"/>
          <p:cNvSpPr txBox="1"/>
          <p:nvPr/>
        </p:nvSpPr>
        <p:spPr>
          <a:xfrm>
            <a:off x="0" y="0"/>
            <a:ext cx="30000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50">
              <a:solidFill>
                <a:srgbClr val="7E359E"/>
              </a:solidFill>
              <a:highlight>
                <a:srgbClr val="FFFFFF"/>
              </a:highlight>
              <a:uFill>
                <a:noFill/>
              </a:uFill>
              <a:hlinkClick r:id="rId3">
                <a:extLst>
                  <a:ext uri="{A12FA001-AC4F-418D-AE19-62706E023703}">
                    <ahyp:hlinkClr xmlns:ahyp="http://schemas.microsoft.com/office/drawing/2018/hyperlinkcolor" val="tx"/>
                  </a:ext>
                </a:extLst>
              </a:hlinkClick>
            </a:endParaRPr>
          </a:p>
        </p:txBody>
      </p:sp>
      <p:grpSp>
        <p:nvGrpSpPr>
          <p:cNvPr id="2" name="Group 1">
            <a:extLst>
              <a:ext uri="{FF2B5EF4-FFF2-40B4-BE49-F238E27FC236}">
                <a16:creationId xmlns:a16="http://schemas.microsoft.com/office/drawing/2014/main" id="{9458218C-037B-4721-A981-9D8DD9BDF0C3}"/>
              </a:ext>
            </a:extLst>
          </p:cNvPr>
          <p:cNvGrpSpPr/>
          <p:nvPr/>
        </p:nvGrpSpPr>
        <p:grpSpPr>
          <a:xfrm>
            <a:off x="355506" y="2201685"/>
            <a:ext cx="6276580" cy="4315500"/>
            <a:chOff x="355506" y="2201685"/>
            <a:chExt cx="6276580" cy="4315500"/>
          </a:xfrm>
        </p:grpSpPr>
        <p:pic>
          <p:nvPicPr>
            <p:cNvPr id="368" name="Google Shape;368;p31"/>
            <p:cNvPicPr preferRelativeResize="0"/>
            <p:nvPr/>
          </p:nvPicPr>
          <p:blipFill rotWithShape="1">
            <a:blip r:embed="rId4">
              <a:alphaModFix/>
            </a:blip>
            <a:srcRect/>
            <a:stretch/>
          </p:blipFill>
          <p:spPr>
            <a:xfrm>
              <a:off x="364061" y="2201685"/>
              <a:ext cx="6268025" cy="4315500"/>
            </a:xfrm>
            <a:prstGeom prst="rect">
              <a:avLst/>
            </a:prstGeom>
            <a:noFill/>
            <a:ln>
              <a:noFill/>
            </a:ln>
          </p:spPr>
        </p:pic>
        <p:sp>
          <p:nvSpPr>
            <p:cNvPr id="370" name="Google Shape;370;p31"/>
            <p:cNvSpPr txBox="1"/>
            <p:nvPr/>
          </p:nvSpPr>
          <p:spPr>
            <a:xfrm>
              <a:off x="355506" y="6307900"/>
              <a:ext cx="2544600" cy="195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nl-NL" sz="800" dirty="0">
                  <a:solidFill>
                    <a:srgbClr val="FFFFFF"/>
                  </a:solidFill>
                </a:rPr>
                <a:t>Photo: Mali Red Cross</a:t>
              </a:r>
              <a:endParaRPr sz="800" dirty="0"/>
            </a:p>
          </p:txBody>
        </p:sp>
      </p:grpSp>
      <p:sp>
        <p:nvSpPr>
          <p:cNvPr id="11" name="TextBox 10">
            <a:extLst>
              <a:ext uri="{FF2B5EF4-FFF2-40B4-BE49-F238E27FC236}">
                <a16:creationId xmlns:a16="http://schemas.microsoft.com/office/drawing/2014/main" id="{7E95E21A-8511-4D44-A46F-33D83C2748F3}"/>
              </a:ext>
            </a:extLst>
          </p:cNvPr>
          <p:cNvSpPr txBox="1"/>
          <p:nvPr/>
        </p:nvSpPr>
        <p:spPr>
          <a:xfrm>
            <a:off x="6885774" y="2198629"/>
            <a:ext cx="4821964" cy="3554819"/>
          </a:xfrm>
          <a:prstGeom prst="rect">
            <a:avLst/>
          </a:prstGeom>
          <a:noFill/>
        </p:spPr>
        <p:txBody>
          <a:bodyPr wrap="square">
            <a:spAutoFit/>
          </a:bodyPr>
          <a:lstStyle/>
          <a:p>
            <a:pPr>
              <a:spcAft>
                <a:spcPts val="600"/>
              </a:spcAft>
            </a:pPr>
            <a:r>
              <a:rPr lang="nl-NL" sz="2000" dirty="0">
                <a:solidFill>
                  <a:schemeClr val="dk1"/>
                </a:solidFill>
              </a:rPr>
              <a:t>A: Construction of safe water and sanitation facilities</a:t>
            </a:r>
          </a:p>
          <a:p>
            <a:pPr>
              <a:spcAft>
                <a:spcPts val="600"/>
              </a:spcAft>
            </a:pPr>
            <a:r>
              <a:rPr lang="nl-NL" sz="2000" dirty="0">
                <a:solidFill>
                  <a:schemeClr val="dk1"/>
                </a:solidFill>
              </a:rPr>
              <a:t>B: Training of volunteers, government staff and NGO coordinators based in cholera hotspot areas in:</a:t>
            </a:r>
          </a:p>
          <a:p>
            <a:pPr marL="285750" lvl="2" indent="-285750">
              <a:spcAft>
                <a:spcPts val="600"/>
              </a:spcAft>
              <a:buFont typeface="Arial" panose="020B0604020202020204" pitchFamily="34" charset="0"/>
              <a:buChar char="•"/>
            </a:pPr>
            <a:r>
              <a:rPr lang="nl-NL" sz="2000" dirty="0">
                <a:solidFill>
                  <a:schemeClr val="dk1"/>
                </a:solidFill>
              </a:rPr>
              <a:t>Prevention</a:t>
            </a:r>
          </a:p>
          <a:p>
            <a:pPr marL="285750" lvl="2" indent="-285750">
              <a:spcAft>
                <a:spcPts val="600"/>
              </a:spcAft>
              <a:buFont typeface="Arial" panose="020B0604020202020204" pitchFamily="34" charset="0"/>
              <a:buChar char="•"/>
            </a:pPr>
            <a:r>
              <a:rPr lang="nl-NL" sz="2000" dirty="0">
                <a:solidFill>
                  <a:schemeClr val="dk1"/>
                </a:solidFill>
              </a:rPr>
              <a:t>Setup of oral rehydration points (ORP)</a:t>
            </a:r>
          </a:p>
          <a:p>
            <a:pPr marL="285750" lvl="2" indent="-285750">
              <a:spcAft>
                <a:spcPts val="600"/>
              </a:spcAft>
              <a:buFont typeface="Arial" panose="020B0604020202020204" pitchFamily="34" charset="0"/>
              <a:buChar char="•"/>
            </a:pPr>
            <a:r>
              <a:rPr lang="nl-NL" sz="2000" dirty="0">
                <a:solidFill>
                  <a:schemeClr val="dk1"/>
                </a:solidFill>
              </a:rPr>
              <a:t>Household filters</a:t>
            </a:r>
          </a:p>
          <a:p>
            <a:pPr marL="285750" lvl="2" indent="-285750">
              <a:spcAft>
                <a:spcPts val="600"/>
              </a:spcAft>
              <a:buFont typeface="Arial" panose="020B0604020202020204" pitchFamily="34" charset="0"/>
              <a:buChar char="•"/>
            </a:pPr>
            <a:r>
              <a:rPr lang="nl-NL" sz="2000" dirty="0">
                <a:solidFill>
                  <a:schemeClr val="dk1"/>
                </a:solidFill>
              </a:rPr>
              <a:t>Construction of safe water sources and sanitation facilities </a:t>
            </a:r>
            <a:endParaRPr lang="en-GB" sz="2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5"/>
        <p:cNvGrpSpPr/>
        <p:nvPr/>
      </p:nvGrpSpPr>
      <p:grpSpPr>
        <a:xfrm>
          <a:off x="0" y="0"/>
          <a:ext cx="0" cy="0"/>
          <a:chOff x="0" y="0"/>
          <a:chExt cx="0" cy="0"/>
        </a:xfrm>
      </p:grpSpPr>
      <p:sp>
        <p:nvSpPr>
          <p:cNvPr id="376" name="Google Shape;376;p32"/>
          <p:cNvSpPr txBox="1"/>
          <p:nvPr/>
        </p:nvSpPr>
        <p:spPr>
          <a:xfrm>
            <a:off x="0" y="828307"/>
            <a:ext cx="91482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32"/>
          <p:cNvSpPr txBox="1">
            <a:spLocks noGrp="1"/>
          </p:cNvSpPr>
          <p:nvPr>
            <p:ph type="title"/>
          </p:nvPr>
        </p:nvSpPr>
        <p:spPr>
          <a:xfrm>
            <a:off x="1097850" y="38300"/>
            <a:ext cx="9996300"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rgbClr val="000000"/>
                </a:solidFill>
                <a:latin typeface="+mj-lt"/>
                <a:ea typeface="Calibri"/>
                <a:cs typeface="Calibri"/>
                <a:sym typeface="Calibri"/>
              </a:rPr>
              <a:t>   	Case study - Indonesia</a:t>
            </a:r>
            <a:endParaRPr sz="3200" b="0" i="0" u="none" strike="noStrike" cap="none" dirty="0">
              <a:solidFill>
                <a:srgbClr val="000000"/>
              </a:solidFill>
              <a:latin typeface="+mj-lt"/>
              <a:ea typeface="Arial"/>
              <a:cs typeface="Arial"/>
              <a:sym typeface="Arial"/>
            </a:endParaRPr>
          </a:p>
        </p:txBody>
      </p:sp>
      <p:sp>
        <p:nvSpPr>
          <p:cNvPr id="379" name="Google Shape;379;p32"/>
          <p:cNvSpPr txBox="1"/>
          <p:nvPr/>
        </p:nvSpPr>
        <p:spPr>
          <a:xfrm>
            <a:off x="521249" y="1163843"/>
            <a:ext cx="11149500" cy="59670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nl-NL" sz="2800" b="1" i="0" u="none" strike="noStrike" cap="none">
                <a:solidFill>
                  <a:srgbClr val="000000"/>
                </a:solidFill>
                <a:latin typeface="Arial"/>
                <a:ea typeface="Arial"/>
                <a:cs typeface="Arial"/>
                <a:sym typeface="Arial"/>
              </a:rPr>
              <a:t>Working with local communities to limit dengue transmission </a:t>
            </a:r>
            <a:endParaRPr sz="2800" b="1" i="0" u="none" strike="noStrike" cap="none">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D46C13FB-46FB-40B5-98A0-FB395A753C88}"/>
              </a:ext>
            </a:extLst>
          </p:cNvPr>
          <p:cNvGrpSpPr/>
          <p:nvPr/>
        </p:nvGrpSpPr>
        <p:grpSpPr>
          <a:xfrm>
            <a:off x="151878" y="2068081"/>
            <a:ext cx="6718940" cy="4017908"/>
            <a:chOff x="2322512" y="2043414"/>
            <a:chExt cx="7546975" cy="4247675"/>
          </a:xfrm>
        </p:grpSpPr>
        <p:pic>
          <p:nvPicPr>
            <p:cNvPr id="380" name="Google Shape;380;p32"/>
            <p:cNvPicPr preferRelativeResize="0"/>
            <p:nvPr/>
          </p:nvPicPr>
          <p:blipFill rotWithShape="1">
            <a:blip r:embed="rId3">
              <a:alphaModFix/>
            </a:blip>
            <a:srcRect/>
            <a:stretch/>
          </p:blipFill>
          <p:spPr>
            <a:xfrm>
              <a:off x="2322512" y="2043414"/>
              <a:ext cx="7546975" cy="4247675"/>
            </a:xfrm>
            <a:prstGeom prst="rect">
              <a:avLst/>
            </a:prstGeom>
            <a:noFill/>
            <a:ln>
              <a:noFill/>
            </a:ln>
          </p:spPr>
        </p:pic>
        <p:sp>
          <p:nvSpPr>
            <p:cNvPr id="381" name="Google Shape;381;p32"/>
            <p:cNvSpPr txBox="1"/>
            <p:nvPr/>
          </p:nvSpPr>
          <p:spPr>
            <a:xfrm>
              <a:off x="2424174" y="5919850"/>
              <a:ext cx="3610800" cy="32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nl-NL" sz="800" dirty="0">
                  <a:solidFill>
                    <a:srgbClr val="FFFFFF"/>
                  </a:solidFill>
                </a:rPr>
                <a:t>Photot: Indonesian Red Cross (PMI)</a:t>
              </a:r>
              <a:endParaRPr sz="800" dirty="0"/>
            </a:p>
          </p:txBody>
        </p:sp>
      </p:grpSp>
      <p:sp>
        <p:nvSpPr>
          <p:cNvPr id="9" name="TextBox 8">
            <a:extLst>
              <a:ext uri="{FF2B5EF4-FFF2-40B4-BE49-F238E27FC236}">
                <a16:creationId xmlns:a16="http://schemas.microsoft.com/office/drawing/2014/main" id="{7D1F580C-A218-42D6-9487-64FEAAC67003}"/>
              </a:ext>
            </a:extLst>
          </p:cNvPr>
          <p:cNvSpPr txBox="1"/>
          <p:nvPr/>
        </p:nvSpPr>
        <p:spPr>
          <a:xfrm>
            <a:off x="7133601" y="1966500"/>
            <a:ext cx="4975789" cy="4401205"/>
          </a:xfrm>
          <a:prstGeom prst="rect">
            <a:avLst/>
          </a:prstGeom>
          <a:noFill/>
        </p:spPr>
        <p:txBody>
          <a:bodyPr wrap="square">
            <a:spAutoFit/>
          </a:bodyPr>
          <a:lstStyle/>
          <a:p>
            <a:pPr marR="0" algn="l" rtl="0">
              <a:spcBef>
                <a:spcPts val="0"/>
              </a:spcBef>
              <a:spcAft>
                <a:spcPts val="600"/>
              </a:spcAft>
            </a:pPr>
            <a:r>
              <a:rPr lang="nl-NL" sz="2000" b="0" i="0" dirty="0">
                <a:solidFill>
                  <a:srgbClr val="000000"/>
                </a:solidFill>
                <a:effectLst/>
                <a:latin typeface="Arial" panose="020B0604020202020204" pitchFamily="34" charset="0"/>
                <a:ea typeface="Arial" panose="020B0604020202020204" pitchFamily="34" charset="0"/>
                <a:cs typeface="Arial" panose="020B0604020202020204" pitchFamily="34" charset="0"/>
              </a:rPr>
              <a:t>Volunteers engaged in community-based surveillance identified a growing number of dengue cases – then to break the chain of dengue transmission:</a:t>
            </a:r>
          </a:p>
          <a:p>
            <a:pPr marL="342900" marR="0" indent="-342900" algn="l" rtl="0">
              <a:spcBef>
                <a:spcPts val="0"/>
              </a:spcBef>
              <a:spcAft>
                <a:spcPts val="600"/>
              </a:spcAft>
              <a:buFont typeface="Arial" panose="020B0604020202020204" pitchFamily="34" charset="0"/>
              <a:buChar char="•"/>
            </a:pPr>
            <a:r>
              <a:rPr lang="nl-NL" sz="2000" b="0" i="0" dirty="0">
                <a:solidFill>
                  <a:srgbClr val="000000"/>
                </a:solidFill>
                <a:effectLst/>
                <a:latin typeface="Arial" panose="020B0604020202020204" pitchFamily="34" charset="0"/>
                <a:ea typeface="Arial" panose="020B0604020202020204" pitchFamily="34" charset="0"/>
                <a:cs typeface="Arial" panose="020B0604020202020204" pitchFamily="34" charset="0"/>
              </a:rPr>
              <a:t>Home visits are accompanied by monitoring mosquito larvae in water reservoirs</a:t>
            </a:r>
          </a:p>
          <a:p>
            <a:pPr marL="342900" marR="0" indent="-342900" algn="l" rtl="0">
              <a:spcBef>
                <a:spcPts val="0"/>
              </a:spcBef>
              <a:spcAft>
                <a:spcPts val="600"/>
              </a:spcAft>
              <a:buFont typeface="Arial" panose="020B0604020202020204" pitchFamily="34" charset="0"/>
              <a:buChar char="•"/>
            </a:pPr>
            <a:r>
              <a:rPr lang="nl-NL" sz="2000" dirty="0">
                <a:latin typeface="Arial" panose="020B0604020202020204" pitchFamily="34" charset="0"/>
                <a:ea typeface="Arial" panose="020B0604020202020204" pitchFamily="34" charset="0"/>
                <a:cs typeface="Arial" panose="020B0604020202020204" pitchFamily="34" charset="0"/>
              </a:rPr>
              <a:t>P</a:t>
            </a:r>
            <a:r>
              <a:rPr lang="nl-NL" sz="2000" b="0" i="0" dirty="0">
                <a:solidFill>
                  <a:srgbClr val="000000"/>
                </a:solidFill>
                <a:effectLst/>
                <a:latin typeface="Arial" panose="020B0604020202020204" pitchFamily="34" charset="0"/>
                <a:ea typeface="Arial" panose="020B0604020202020204" pitchFamily="34" charset="0"/>
                <a:cs typeface="Arial" panose="020B0604020202020204" pitchFamily="34" charset="0"/>
              </a:rPr>
              <a:t>rovision of Abate powder (to limit insect outbreak) to the communities</a:t>
            </a:r>
          </a:p>
          <a:p>
            <a:pPr marL="342900" marR="0" indent="-342900" algn="l" rtl="0">
              <a:spcBef>
                <a:spcPts val="0"/>
              </a:spcBef>
              <a:spcAft>
                <a:spcPts val="600"/>
              </a:spcAft>
              <a:buFont typeface="Arial" panose="020B0604020202020204" pitchFamily="34" charset="0"/>
              <a:buChar char="•"/>
            </a:pPr>
            <a:r>
              <a:rPr lang="nl-NL" sz="2000" dirty="0">
                <a:latin typeface="Arial" panose="020B0604020202020204" pitchFamily="34" charset="0"/>
                <a:ea typeface="Arial" panose="020B0604020202020204" pitchFamily="34" charset="0"/>
                <a:cs typeface="Arial" panose="020B0604020202020204" pitchFamily="34" charset="0"/>
              </a:rPr>
              <a:t>F</a:t>
            </a:r>
            <a:r>
              <a:rPr lang="nl-NL" sz="2000" b="0" i="0" dirty="0">
                <a:solidFill>
                  <a:srgbClr val="000000"/>
                </a:solidFill>
                <a:effectLst/>
                <a:latin typeface="Arial" panose="020B0604020202020204" pitchFamily="34" charset="0"/>
                <a:ea typeface="Arial" panose="020B0604020202020204" pitchFamily="34" charset="0"/>
                <a:cs typeface="Arial" panose="020B0604020202020204" pitchFamily="34" charset="0"/>
              </a:rPr>
              <a:t>ogging – indoor insectide spraying</a:t>
            </a:r>
          </a:p>
          <a:p>
            <a:pPr marL="342900" marR="0" indent="-342900" algn="l" rtl="0">
              <a:spcBef>
                <a:spcPts val="0"/>
              </a:spcBef>
              <a:spcAft>
                <a:spcPts val="600"/>
              </a:spcAft>
              <a:buFont typeface="Arial" panose="020B0604020202020204" pitchFamily="34" charset="0"/>
              <a:buChar char="•"/>
            </a:pPr>
            <a:r>
              <a:rPr lang="nl-NL" sz="2000" dirty="0">
                <a:latin typeface="Arial" panose="020B0604020202020204" pitchFamily="34" charset="0"/>
                <a:ea typeface="Arial" panose="020B0604020202020204" pitchFamily="34" charset="0"/>
                <a:cs typeface="Arial" panose="020B0604020202020204" pitchFamily="34" charset="0"/>
              </a:rPr>
              <a:t>I</a:t>
            </a:r>
            <a:r>
              <a:rPr lang="nl-NL" sz="2000" b="0" i="0" dirty="0">
                <a:solidFill>
                  <a:srgbClr val="000000"/>
                </a:solidFill>
                <a:effectLst/>
                <a:latin typeface="Arial" panose="020B0604020202020204" pitchFamily="34" charset="0"/>
                <a:ea typeface="Arial" panose="020B0604020202020204" pitchFamily="34" charset="0"/>
                <a:cs typeface="Arial" panose="020B0604020202020204" pitchFamily="34" charset="0"/>
              </a:rPr>
              <a:t>nformation sharing about symptoms, and how to get support, and the importance of a clean environment. </a:t>
            </a:r>
            <a:endParaRPr lang="en-GB" sz="2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6"/>
        <p:cNvGrpSpPr/>
        <p:nvPr/>
      </p:nvGrpSpPr>
      <p:grpSpPr>
        <a:xfrm>
          <a:off x="0" y="0"/>
          <a:ext cx="0" cy="0"/>
          <a:chOff x="0" y="0"/>
          <a:chExt cx="0" cy="0"/>
        </a:xfrm>
      </p:grpSpPr>
      <p:pic>
        <p:nvPicPr>
          <p:cNvPr id="387" name="Google Shape;387;p3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641893">
            <a:off x="3040355" y="179463"/>
            <a:ext cx="2581625" cy="3617186"/>
          </a:xfrm>
          <a:prstGeom prst="rect">
            <a:avLst/>
          </a:prstGeom>
          <a:noFill/>
          <a:ln>
            <a:noFill/>
          </a:ln>
          <a:effectLst>
            <a:outerShdw blurRad="50800" dist="38100" dir="2700000" algn="tl" rotWithShape="0">
              <a:prstClr val="black">
                <a:alpha val="40000"/>
              </a:prstClr>
            </a:outerShdw>
          </a:effectLst>
        </p:spPr>
      </p:pic>
      <p:sp>
        <p:nvSpPr>
          <p:cNvPr id="388" name="Google Shape;388;p33"/>
          <p:cNvSpPr txBox="1">
            <a:spLocks noGrp="1"/>
          </p:cNvSpPr>
          <p:nvPr>
            <p:ph type="title"/>
          </p:nvPr>
        </p:nvSpPr>
        <p:spPr>
          <a:xfrm>
            <a:off x="8246691" y="1157750"/>
            <a:ext cx="3770233" cy="245943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959"/>
              <a:buFont typeface="Calibri"/>
              <a:buNone/>
            </a:pPr>
            <a:r>
              <a:rPr lang="nl-NL" sz="3800" b="1" i="0" u="none" strike="noStrike" cap="none" dirty="0">
                <a:solidFill>
                  <a:schemeClr val="dk1"/>
                </a:solidFill>
                <a:latin typeface="+mj-lt"/>
                <a:ea typeface="Calibri"/>
                <a:cs typeface="Calibri"/>
                <a:sym typeface="Calibri"/>
              </a:rPr>
              <a:t>Part III</a:t>
            </a:r>
            <a:br>
              <a:rPr lang="nl-NL" sz="3800" b="0" i="0" u="none" strike="noStrike" cap="none" dirty="0">
                <a:solidFill>
                  <a:schemeClr val="dk1"/>
                </a:solidFill>
                <a:latin typeface="+mj-lt"/>
                <a:ea typeface="Calibri"/>
                <a:cs typeface="Calibri"/>
                <a:sym typeface="Calibri"/>
              </a:rPr>
            </a:br>
            <a:br>
              <a:rPr lang="nl-NL" sz="3800" b="0" i="0" u="none" strike="noStrike" cap="none" dirty="0">
                <a:solidFill>
                  <a:schemeClr val="dk1"/>
                </a:solidFill>
                <a:latin typeface="+mj-lt"/>
                <a:ea typeface="Calibri"/>
                <a:cs typeface="Calibri"/>
                <a:sym typeface="Calibri"/>
              </a:rPr>
            </a:br>
            <a:r>
              <a:rPr lang="nl-NL" sz="3800" b="0" i="0" u="none" strike="noStrike" cap="none" dirty="0">
                <a:solidFill>
                  <a:schemeClr val="dk1"/>
                </a:solidFill>
                <a:latin typeface="+mj-lt"/>
                <a:ea typeface="Calibri"/>
                <a:cs typeface="Calibri"/>
                <a:sym typeface="Calibri"/>
              </a:rPr>
              <a:t>Available tools &amp; resources</a:t>
            </a:r>
            <a:endParaRPr sz="3800" b="0" i="0" u="none" strike="noStrike" cap="none" dirty="0">
              <a:solidFill>
                <a:srgbClr val="000000"/>
              </a:solidFill>
              <a:latin typeface="+mj-lt"/>
              <a:ea typeface="Arial"/>
              <a:cs typeface="Arial"/>
              <a:sym typeface="Arial"/>
            </a:endParaRPr>
          </a:p>
        </p:txBody>
      </p:sp>
      <p:sp>
        <p:nvSpPr>
          <p:cNvPr id="389" name="Google Shape;389;p33"/>
          <p:cNvSpPr/>
          <p:nvPr/>
        </p:nvSpPr>
        <p:spPr>
          <a:xfrm>
            <a:off x="78954" y="6613522"/>
            <a:ext cx="1652700" cy="2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800"/>
              <a:buFont typeface="Arial"/>
              <a:buNone/>
            </a:pPr>
            <a:r>
              <a:rPr lang="nl-NL" sz="800" b="0" i="0" u="none" strike="noStrike" cap="none">
                <a:solidFill>
                  <a:srgbClr val="FFFFFF"/>
                </a:solidFill>
                <a:latin typeface="Arial"/>
                <a:ea typeface="Arial"/>
                <a:cs typeface="Arial"/>
                <a:sym typeface="Arial"/>
              </a:rPr>
              <a:t>Pixabay</a:t>
            </a:r>
            <a:endParaRPr sz="800" b="0" i="0" u="none" strike="noStrike" cap="none">
              <a:solidFill>
                <a:srgbClr val="FFFFFF"/>
              </a:solidFill>
              <a:latin typeface="Arial"/>
              <a:ea typeface="Arial"/>
              <a:cs typeface="Arial"/>
              <a:sym typeface="Arial"/>
            </a:endParaRPr>
          </a:p>
        </p:txBody>
      </p:sp>
      <p:pic>
        <p:nvPicPr>
          <p:cNvPr id="390" name="Google Shape;390;p3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641893">
            <a:off x="273464" y="179463"/>
            <a:ext cx="2279775" cy="3253186"/>
          </a:xfrm>
          <a:prstGeom prst="rect">
            <a:avLst/>
          </a:prstGeom>
          <a:noFill/>
          <a:ln>
            <a:noFill/>
          </a:ln>
          <a:effectLst>
            <a:outerShdw blurRad="50800" dist="38100" dir="2700000" algn="tl" rotWithShape="0">
              <a:prstClr val="black">
                <a:alpha val="40000"/>
              </a:prstClr>
            </a:outerShdw>
          </a:effectLst>
        </p:spPr>
      </p:pic>
      <p:pic>
        <p:nvPicPr>
          <p:cNvPr id="391" name="Google Shape;391;p3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641893">
            <a:off x="5916835" y="179463"/>
            <a:ext cx="2505224" cy="3228989"/>
          </a:xfrm>
          <a:prstGeom prst="rect">
            <a:avLst/>
          </a:prstGeom>
          <a:noFill/>
          <a:ln>
            <a:noFill/>
          </a:ln>
          <a:effectLst>
            <a:outerShdw blurRad="50800" dist="38100" dir="2700000" algn="tl" rotWithShape="0">
              <a:prstClr val="black">
                <a:alpha val="40000"/>
              </a:prstClr>
            </a:outerShdw>
          </a:effectLst>
        </p:spPr>
      </p:pic>
      <p:pic>
        <p:nvPicPr>
          <p:cNvPr id="392" name="Google Shape;392;p3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641893">
            <a:off x="273464" y="3408467"/>
            <a:ext cx="2279774" cy="3103310"/>
          </a:xfrm>
          <a:prstGeom prst="rect">
            <a:avLst/>
          </a:prstGeom>
          <a:noFill/>
          <a:ln>
            <a:noFill/>
          </a:ln>
          <a:effectLst>
            <a:outerShdw blurRad="50800" dist="38100" dir="2700000" algn="tl" rotWithShape="0">
              <a:prstClr val="black">
                <a:alpha val="40000"/>
              </a:prstClr>
            </a:outerShdw>
          </a:effectLst>
        </p:spPr>
      </p:pic>
      <p:pic>
        <p:nvPicPr>
          <p:cNvPr id="393" name="Google Shape;393;p3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641893">
            <a:off x="3040355" y="3393363"/>
            <a:ext cx="2581627" cy="3217272"/>
          </a:xfrm>
          <a:prstGeom prst="rect">
            <a:avLst/>
          </a:prstGeom>
          <a:noFill/>
          <a:ln>
            <a:noFill/>
          </a:ln>
          <a:effectLst>
            <a:outerShdw blurRad="50800" dist="38100" dir="2700000" algn="tl" rotWithShape="0">
              <a:prstClr val="black">
                <a:alpha val="40000"/>
              </a:prstClr>
            </a:outerShdw>
          </a:effectLst>
        </p:spPr>
      </p:pic>
      <p:pic>
        <p:nvPicPr>
          <p:cNvPr id="394" name="Google Shape;394;p3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641893">
            <a:off x="5894510" y="3396738"/>
            <a:ext cx="2505225" cy="3213900"/>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9"/>
        <p:cNvGrpSpPr/>
        <p:nvPr/>
      </p:nvGrpSpPr>
      <p:grpSpPr>
        <a:xfrm>
          <a:off x="0" y="0"/>
          <a:ext cx="0" cy="0"/>
          <a:chOff x="0" y="0"/>
          <a:chExt cx="0" cy="0"/>
        </a:xfrm>
      </p:grpSpPr>
      <p:sp>
        <p:nvSpPr>
          <p:cNvPr id="401" name="Google Shape;401;p34"/>
          <p:cNvSpPr txBox="1">
            <a:spLocks noGrp="1"/>
          </p:cNvSpPr>
          <p:nvPr>
            <p:ph type="title"/>
          </p:nvPr>
        </p:nvSpPr>
        <p:spPr>
          <a:xfrm>
            <a:off x="1097850" y="38300"/>
            <a:ext cx="9996300"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rgbClr val="000000"/>
                </a:solidFill>
                <a:latin typeface="+mj-lt"/>
                <a:ea typeface="Calibri"/>
                <a:cs typeface="Calibri"/>
                <a:sym typeface="Calibri"/>
              </a:rPr>
              <a:t>Climate-resilient </a:t>
            </a:r>
            <a:r>
              <a:rPr lang="nl-NL" sz="3200" b="1" dirty="0">
                <a:latin typeface="+mj-lt"/>
                <a:ea typeface="Calibri"/>
                <a:cs typeface="Calibri"/>
                <a:sym typeface="Calibri"/>
              </a:rPr>
              <a:t>w</a:t>
            </a:r>
            <a:r>
              <a:rPr lang="nl-NL" sz="3200" b="1" i="0" u="none" strike="noStrike" cap="none" dirty="0">
                <a:solidFill>
                  <a:srgbClr val="000000"/>
                </a:solidFill>
                <a:latin typeface="+mj-lt"/>
                <a:ea typeface="Calibri"/>
                <a:cs typeface="Calibri"/>
                <a:sym typeface="Calibri"/>
              </a:rPr>
              <a:t>ater </a:t>
            </a:r>
            <a:r>
              <a:rPr lang="nl-NL" sz="3200" b="1" dirty="0">
                <a:latin typeface="+mj-lt"/>
                <a:ea typeface="Calibri"/>
                <a:cs typeface="Calibri"/>
                <a:sym typeface="Calibri"/>
              </a:rPr>
              <a:t>s</a:t>
            </a:r>
            <a:r>
              <a:rPr lang="nl-NL" sz="3200" b="1" i="0" u="none" strike="noStrike" cap="none" dirty="0">
                <a:solidFill>
                  <a:srgbClr val="000000"/>
                </a:solidFill>
                <a:latin typeface="+mj-lt"/>
                <a:ea typeface="Calibri"/>
                <a:cs typeface="Calibri"/>
                <a:sym typeface="Calibri"/>
              </a:rPr>
              <a:t>afety </a:t>
            </a:r>
            <a:r>
              <a:rPr lang="nl-NL" sz="3200" b="1" dirty="0">
                <a:latin typeface="+mj-lt"/>
                <a:ea typeface="Calibri"/>
                <a:cs typeface="Calibri"/>
                <a:sym typeface="Calibri"/>
              </a:rPr>
              <a:t>p</a:t>
            </a:r>
            <a:r>
              <a:rPr lang="nl-NL" sz="3200" b="1" i="0" u="none" strike="noStrike" cap="none" dirty="0">
                <a:solidFill>
                  <a:srgbClr val="000000"/>
                </a:solidFill>
                <a:latin typeface="+mj-lt"/>
                <a:ea typeface="Calibri"/>
                <a:cs typeface="Calibri"/>
                <a:sym typeface="Calibri"/>
              </a:rPr>
              <a:t>lans</a:t>
            </a:r>
            <a:endParaRPr sz="3200" b="0" i="0" u="none" strike="noStrike" cap="none" dirty="0">
              <a:solidFill>
                <a:srgbClr val="000000"/>
              </a:solidFill>
              <a:latin typeface="+mj-lt"/>
              <a:ea typeface="Arial"/>
              <a:cs typeface="Arial"/>
              <a:sym typeface="Arial"/>
            </a:endParaRPr>
          </a:p>
        </p:txBody>
      </p:sp>
      <p:pic>
        <p:nvPicPr>
          <p:cNvPr id="402" name="Google Shape;402;p3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660000">
            <a:off x="372890" y="1108374"/>
            <a:ext cx="3548765" cy="5113282"/>
          </a:xfrm>
          <a:prstGeom prst="rect">
            <a:avLst/>
          </a:prstGeom>
          <a:noFill/>
          <a:ln>
            <a:noFill/>
          </a:ln>
          <a:effectLst>
            <a:outerShdw blurRad="152400" dist="38100" dir="2700000" algn="tl" rotWithShape="0">
              <a:prstClr val="black">
                <a:alpha val="40000"/>
              </a:prstClr>
            </a:outerShdw>
          </a:effectLst>
        </p:spPr>
      </p:pic>
      <p:pic>
        <p:nvPicPr>
          <p:cNvPr id="403" name="Google Shape;403;p3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982198" y="714228"/>
            <a:ext cx="5281301" cy="57990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2"/>
        <p:cNvGrpSpPr/>
        <p:nvPr/>
      </p:nvGrpSpPr>
      <p:grpSpPr>
        <a:xfrm>
          <a:off x="0" y="0"/>
          <a:ext cx="0" cy="0"/>
          <a:chOff x="0" y="0"/>
          <a:chExt cx="0" cy="0"/>
        </a:xfrm>
      </p:grpSpPr>
      <p:sp>
        <p:nvSpPr>
          <p:cNvPr id="423" name="Google Shape;423;p36"/>
          <p:cNvSpPr/>
          <p:nvPr/>
        </p:nvSpPr>
        <p:spPr>
          <a:xfrm>
            <a:off x="78954" y="6613522"/>
            <a:ext cx="1652700" cy="2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800"/>
              <a:buFont typeface="Arial"/>
              <a:buNone/>
            </a:pPr>
            <a:r>
              <a:rPr lang="nl-NL" sz="800" b="0" i="0" u="none" strike="noStrike" cap="none">
                <a:solidFill>
                  <a:srgbClr val="FFFFFF"/>
                </a:solidFill>
                <a:latin typeface="Arial"/>
                <a:ea typeface="Arial"/>
                <a:cs typeface="Arial"/>
                <a:sym typeface="Arial"/>
              </a:rPr>
              <a:t>Pixabay</a:t>
            </a:r>
            <a:endParaRPr sz="800" b="0" i="0" u="none" strike="noStrike" cap="none">
              <a:solidFill>
                <a:srgbClr val="FFFFFF"/>
              </a:solidFill>
              <a:latin typeface="Arial"/>
              <a:ea typeface="Arial"/>
              <a:cs typeface="Arial"/>
              <a:sym typeface="Arial"/>
            </a:endParaRPr>
          </a:p>
        </p:txBody>
      </p:sp>
      <p:sp>
        <p:nvSpPr>
          <p:cNvPr id="424" name="Google Shape;424;p36"/>
          <p:cNvSpPr txBox="1">
            <a:spLocks noGrp="1"/>
          </p:cNvSpPr>
          <p:nvPr>
            <p:ph type="title"/>
          </p:nvPr>
        </p:nvSpPr>
        <p:spPr>
          <a:xfrm>
            <a:off x="78950" y="179463"/>
            <a:ext cx="6244938" cy="135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rgbClr val="000000"/>
                </a:solidFill>
                <a:latin typeface="+mj-lt"/>
                <a:ea typeface="Calibri"/>
                <a:cs typeface="Calibri"/>
                <a:sym typeface="Calibri"/>
              </a:rPr>
              <a:t>UNICEF, Global Water Partnership - WaSH Climate Resilience</a:t>
            </a:r>
            <a:endParaRPr sz="3200" b="0" i="0" u="none" strike="noStrike" cap="none" dirty="0">
              <a:solidFill>
                <a:srgbClr val="000000"/>
              </a:solidFill>
              <a:latin typeface="+mj-lt"/>
              <a:ea typeface="Arial"/>
              <a:cs typeface="Arial"/>
              <a:sym typeface="Arial"/>
            </a:endParaRPr>
          </a:p>
        </p:txBody>
      </p:sp>
      <p:pic>
        <p:nvPicPr>
          <p:cNvPr id="425" name="Google Shape;425;p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693442" y="0"/>
            <a:ext cx="5019806" cy="6613526"/>
          </a:xfrm>
          <a:prstGeom prst="rect">
            <a:avLst/>
          </a:prstGeom>
          <a:noFill/>
          <a:ln>
            <a:noFill/>
          </a:ln>
        </p:spPr>
      </p:pic>
      <p:pic>
        <p:nvPicPr>
          <p:cNvPr id="426" name="Google Shape;426;p3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660000">
            <a:off x="729883" y="1985031"/>
            <a:ext cx="3128499" cy="4013502"/>
          </a:xfrm>
          <a:prstGeom prst="rect">
            <a:avLst/>
          </a:prstGeom>
          <a:noFill/>
          <a:ln>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B0319C47-2544-4E88-9806-B8BA050509C1}"/>
              </a:ext>
            </a:extLst>
          </p:cNvPr>
          <p:cNvSpPr txBox="1"/>
          <p:nvPr/>
        </p:nvSpPr>
        <p:spPr>
          <a:xfrm>
            <a:off x="2954708" y="6370760"/>
            <a:ext cx="3574279" cy="307777"/>
          </a:xfrm>
          <a:prstGeom prst="rect">
            <a:avLst/>
          </a:prstGeom>
          <a:noFill/>
        </p:spPr>
        <p:txBody>
          <a:bodyPr wrap="square">
            <a:spAutoFit/>
          </a:bodyPr>
          <a:lstStyle/>
          <a:p>
            <a:r>
              <a:rPr lang="nl-NL" sz="1400" u="sng" dirty="0">
                <a:solidFill>
                  <a:schemeClr val="hlink"/>
                </a:solidFill>
                <a:latin typeface="+mj-lt"/>
                <a:ea typeface="Corbel"/>
                <a:cs typeface="Corbel"/>
                <a:sym typeface="Corbel"/>
                <a:hlinkClick r:id="rId5"/>
              </a:rPr>
              <a:t>www.gwp.org/en/WashClimateResilience</a:t>
            </a:r>
            <a:endParaRPr lang="en-GB" dirty="0">
              <a:latin typeface="+mj-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1"/>
        <p:cNvGrpSpPr/>
        <p:nvPr/>
      </p:nvGrpSpPr>
      <p:grpSpPr>
        <a:xfrm>
          <a:off x="0" y="0"/>
          <a:ext cx="0" cy="0"/>
          <a:chOff x="0" y="0"/>
          <a:chExt cx="0" cy="0"/>
        </a:xfrm>
      </p:grpSpPr>
      <p:pic>
        <p:nvPicPr>
          <p:cNvPr id="3" name="Picture 2">
            <a:extLst>
              <a:ext uri="{FF2B5EF4-FFF2-40B4-BE49-F238E27FC236}">
                <a16:creationId xmlns:a16="http://schemas.microsoft.com/office/drawing/2014/main" id="{155355F6-50F7-4DC8-A049-22094EA0CBEB}"/>
              </a:ext>
            </a:extLst>
          </p:cNvPr>
          <p:cNvPicPr>
            <a:picLocks noChangeAspect="1"/>
          </p:cNvPicPr>
          <p:nvPr/>
        </p:nvPicPr>
        <p:blipFill>
          <a:blip r:embed="rId3"/>
          <a:stretch>
            <a:fillRect/>
          </a:stretch>
        </p:blipFill>
        <p:spPr>
          <a:xfrm>
            <a:off x="11812" y="0"/>
            <a:ext cx="8698773" cy="6858000"/>
          </a:xfrm>
          <a:prstGeom prst="rect">
            <a:avLst/>
          </a:prstGeom>
        </p:spPr>
      </p:pic>
      <p:sp>
        <p:nvSpPr>
          <p:cNvPr id="8" name="Google Shape;435;p37">
            <a:extLst>
              <a:ext uri="{FF2B5EF4-FFF2-40B4-BE49-F238E27FC236}">
                <a16:creationId xmlns:a16="http://schemas.microsoft.com/office/drawing/2014/main" id="{D6E8B308-B285-4365-9759-493325F88844}"/>
              </a:ext>
            </a:extLst>
          </p:cNvPr>
          <p:cNvSpPr/>
          <p:nvPr/>
        </p:nvSpPr>
        <p:spPr>
          <a:xfrm>
            <a:off x="155531" y="562686"/>
            <a:ext cx="4033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400" b="0" i="1" u="none" strike="noStrike" cap="none" dirty="0">
                <a:solidFill>
                  <a:srgbClr val="000000"/>
                </a:solidFill>
                <a:latin typeface="Arial"/>
                <a:ea typeface="Arial"/>
                <a:cs typeface="Arial"/>
                <a:sym typeface="Arial"/>
              </a:rPr>
              <a:t>washmatters.wateraid.org/climate-change</a:t>
            </a:r>
            <a:endParaRPr sz="1400" b="0" i="1"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3D68CC81-8C9C-47BA-A0A6-623237C50AED}"/>
              </a:ext>
            </a:extLst>
          </p:cNvPr>
          <p:cNvPicPr>
            <a:picLocks noChangeAspect="1"/>
          </p:cNvPicPr>
          <p:nvPr/>
        </p:nvPicPr>
        <p:blipFill>
          <a:blip r:embed="rId4"/>
          <a:stretch>
            <a:fillRect/>
          </a:stretch>
        </p:blipFill>
        <p:spPr>
          <a:xfrm>
            <a:off x="8301658" y="2418459"/>
            <a:ext cx="3890342" cy="377430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66"/>
        <p:cNvGrpSpPr/>
        <p:nvPr/>
      </p:nvGrpSpPr>
      <p:grpSpPr>
        <a:xfrm>
          <a:off x="0" y="0"/>
          <a:ext cx="0" cy="0"/>
          <a:chOff x="0" y="0"/>
          <a:chExt cx="0" cy="0"/>
        </a:xfrm>
      </p:grpSpPr>
      <p:sp>
        <p:nvSpPr>
          <p:cNvPr id="467" name="Google Shape;467;p41"/>
          <p:cNvSpPr txBox="1">
            <a:spLocks noGrp="1"/>
          </p:cNvSpPr>
          <p:nvPr>
            <p:ph type="title"/>
          </p:nvPr>
        </p:nvSpPr>
        <p:spPr>
          <a:xfrm>
            <a:off x="2457225" y="49850"/>
            <a:ext cx="6670500" cy="729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4000"/>
              <a:buFont typeface="Arial"/>
              <a:buNone/>
            </a:pPr>
            <a:r>
              <a:rPr lang="nl-NL" sz="4000" b="1" i="0" u="none" strike="noStrike" cap="none">
                <a:solidFill>
                  <a:srgbClr val="000000"/>
                </a:solidFill>
                <a:latin typeface="Calibri"/>
                <a:ea typeface="Calibri"/>
                <a:cs typeface="Calibri"/>
                <a:sym typeface="Calibri"/>
              </a:rPr>
              <a:t>The central role of water</a:t>
            </a:r>
            <a:endParaRPr sz="4000" b="1" i="0" u="none" strike="noStrike" cap="none">
              <a:solidFill>
                <a:srgbClr val="000000"/>
              </a:solidFill>
              <a:latin typeface="Calibri"/>
              <a:ea typeface="Calibri"/>
              <a:cs typeface="Calibri"/>
              <a:sym typeface="Calibri"/>
            </a:endParaRPr>
          </a:p>
        </p:txBody>
      </p:sp>
      <p:grpSp>
        <p:nvGrpSpPr>
          <p:cNvPr id="468" name="Google Shape;468;p41"/>
          <p:cNvGrpSpPr/>
          <p:nvPr/>
        </p:nvGrpSpPr>
        <p:grpSpPr>
          <a:xfrm>
            <a:off x="3508800" y="1272375"/>
            <a:ext cx="5174400" cy="5156700"/>
            <a:chOff x="3402425" y="726550"/>
            <a:chExt cx="5174400" cy="5156700"/>
          </a:xfrm>
        </p:grpSpPr>
        <p:sp>
          <p:nvSpPr>
            <p:cNvPr id="469" name="Google Shape;469;p41"/>
            <p:cNvSpPr/>
            <p:nvPr/>
          </p:nvSpPr>
          <p:spPr>
            <a:xfrm>
              <a:off x="3402425" y="726550"/>
              <a:ext cx="5174400" cy="51567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0" name="Google Shape;470;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03675" y="992375"/>
              <a:ext cx="4554275" cy="4572000"/>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9"/>
        <p:cNvGrpSpPr/>
        <p:nvPr/>
      </p:nvGrpSpPr>
      <p:grpSpPr>
        <a:xfrm>
          <a:off x="0" y="0"/>
          <a:ext cx="0" cy="0"/>
          <a:chOff x="0" y="0"/>
          <a:chExt cx="0" cy="0"/>
        </a:xfrm>
      </p:grpSpPr>
      <p:sp>
        <p:nvSpPr>
          <p:cNvPr id="491" name="Google Shape;491;p44"/>
          <p:cNvSpPr txBox="1">
            <a:spLocks noGrp="1"/>
          </p:cNvSpPr>
          <p:nvPr>
            <p:ph type="title"/>
          </p:nvPr>
        </p:nvSpPr>
        <p:spPr>
          <a:xfrm>
            <a:off x="1097850" y="38300"/>
            <a:ext cx="9996300"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4000" b="1" i="0" u="none" strike="noStrike" cap="none">
                <a:solidFill>
                  <a:srgbClr val="000000"/>
                </a:solidFill>
                <a:latin typeface="Calibri"/>
                <a:ea typeface="Calibri"/>
                <a:cs typeface="Calibri"/>
                <a:sym typeface="Calibri"/>
              </a:rPr>
              <a:t>No regret solutions</a:t>
            </a:r>
            <a:endParaRPr sz="1400" b="0" i="0" u="none" strike="noStrike" cap="none">
              <a:solidFill>
                <a:srgbClr val="000000"/>
              </a:solidFill>
              <a:latin typeface="Arial"/>
              <a:ea typeface="Arial"/>
              <a:cs typeface="Arial"/>
              <a:sym typeface="Arial"/>
            </a:endParaRPr>
          </a:p>
        </p:txBody>
      </p:sp>
      <p:pic>
        <p:nvPicPr>
          <p:cNvPr id="492" name="Google Shape;492;p44"/>
          <p:cNvPicPr preferRelativeResize="0"/>
          <p:nvPr/>
        </p:nvPicPr>
        <p:blipFill rotWithShape="1">
          <a:blip r:embed="rId3" cstate="email">
            <a:alphaModFix/>
            <a:extLst>
              <a:ext uri="{28A0092B-C50C-407E-A947-70E740481C1C}">
                <a14:useLocalDpi xmlns:a14="http://schemas.microsoft.com/office/drawing/2010/main"/>
              </a:ext>
            </a:extLst>
          </a:blip>
          <a:srcRect l="2470" t="-2590" r="-2469" b="2590"/>
          <a:stretch/>
        </p:blipFill>
        <p:spPr>
          <a:xfrm>
            <a:off x="2307450" y="1301050"/>
            <a:ext cx="7577124" cy="5059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1"/>
        <p:cNvGrpSpPr/>
        <p:nvPr/>
      </p:nvGrpSpPr>
      <p:grpSpPr>
        <a:xfrm>
          <a:off x="0" y="0"/>
          <a:ext cx="0" cy="0"/>
          <a:chOff x="0" y="0"/>
          <a:chExt cx="0" cy="0"/>
        </a:xfrm>
      </p:grpSpPr>
      <p:grpSp>
        <p:nvGrpSpPr>
          <p:cNvPr id="2" name="Group 1">
            <a:extLst>
              <a:ext uri="{FF2B5EF4-FFF2-40B4-BE49-F238E27FC236}">
                <a16:creationId xmlns:a16="http://schemas.microsoft.com/office/drawing/2014/main" id="{8C45EC9F-EE94-4FD6-9840-4D5D5ABCBFF8}"/>
              </a:ext>
            </a:extLst>
          </p:cNvPr>
          <p:cNvGrpSpPr/>
          <p:nvPr/>
        </p:nvGrpSpPr>
        <p:grpSpPr>
          <a:xfrm>
            <a:off x="0" y="0"/>
            <a:ext cx="12192001" cy="6419880"/>
            <a:chOff x="0" y="0"/>
            <a:chExt cx="12192001" cy="6419880"/>
          </a:xfrm>
        </p:grpSpPr>
        <p:pic>
          <p:nvPicPr>
            <p:cNvPr id="63" name="Google Shape;63;gb4957498c9_0_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1" cy="6419880"/>
            </a:xfrm>
            <a:prstGeom prst="rect">
              <a:avLst/>
            </a:prstGeom>
            <a:noFill/>
            <a:ln>
              <a:noFill/>
            </a:ln>
          </p:spPr>
        </p:pic>
        <p:sp>
          <p:nvSpPr>
            <p:cNvPr id="64" name="Google Shape;64;gb4957498c9_0_19"/>
            <p:cNvSpPr txBox="1"/>
            <p:nvPr/>
          </p:nvSpPr>
          <p:spPr>
            <a:xfrm>
              <a:off x="11040804" y="6254629"/>
              <a:ext cx="948000" cy="12311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nl-NL" sz="800" dirty="0">
                  <a:solidFill>
                    <a:schemeClr val="tx1"/>
                  </a:solidFill>
                </a:rPr>
                <a:t>Photo: IFRC</a:t>
              </a:r>
              <a:endParaRPr sz="800" dirty="0">
                <a:solidFill>
                  <a:schemeClr val="tx1"/>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69"/>
        <p:cNvGrpSpPr/>
        <p:nvPr/>
      </p:nvGrpSpPr>
      <p:grpSpPr>
        <a:xfrm>
          <a:off x="0" y="0"/>
          <a:ext cx="0" cy="0"/>
          <a:chOff x="0" y="0"/>
          <a:chExt cx="0" cy="0"/>
        </a:xfrm>
      </p:grpSpPr>
      <p:sp>
        <p:nvSpPr>
          <p:cNvPr id="70" name="Google Shape;70;p5"/>
          <p:cNvSpPr txBox="1"/>
          <p:nvPr/>
        </p:nvSpPr>
        <p:spPr>
          <a:xfrm>
            <a:off x="391297" y="1659865"/>
            <a:ext cx="10914600" cy="4709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nl-NL" sz="2100" b="1" i="0" u="none" strike="noStrike" cap="none" dirty="0">
                <a:solidFill>
                  <a:srgbClr val="000000"/>
                </a:solidFill>
                <a:latin typeface="Arial"/>
                <a:ea typeface="Arial"/>
                <a:cs typeface="Arial"/>
                <a:sym typeface="Arial"/>
              </a:rPr>
              <a:t>LEARNING OBJECTIVES: </a:t>
            </a:r>
            <a:r>
              <a:rPr lang="nl-NL" sz="2100" b="0" i="0" u="none" strike="noStrike" cap="none" dirty="0">
                <a:solidFill>
                  <a:srgbClr val="000000"/>
                </a:solidFill>
                <a:latin typeface="Arial"/>
                <a:ea typeface="Arial"/>
                <a:cs typeface="Arial"/>
                <a:sym typeface="Arial"/>
              </a:rPr>
              <a:t>By the end of this module, you should be able to:</a:t>
            </a:r>
            <a:endParaRPr sz="2100" dirty="0"/>
          </a:p>
          <a:p>
            <a:pPr marL="342900" marR="0" lvl="0" indent="-342900" algn="l" rtl="0">
              <a:lnSpc>
                <a:spcPct val="115000"/>
              </a:lnSpc>
              <a:spcBef>
                <a:spcPts val="0"/>
              </a:spcBef>
              <a:spcAft>
                <a:spcPts val="0"/>
              </a:spcAft>
              <a:buClr>
                <a:srgbClr val="000000"/>
              </a:buClr>
              <a:buSzPts val="2100"/>
              <a:buFont typeface="Arial"/>
              <a:buChar char="•"/>
            </a:pPr>
            <a:r>
              <a:rPr lang="nl-NL" sz="2100" b="1" i="0" u="none" strike="noStrike" cap="none" dirty="0">
                <a:solidFill>
                  <a:srgbClr val="CC0000"/>
                </a:solidFill>
                <a:latin typeface="Arial"/>
                <a:ea typeface="Arial"/>
                <a:cs typeface="Arial"/>
                <a:sym typeface="Arial"/>
              </a:rPr>
              <a:t>Understand the public health risks</a:t>
            </a:r>
            <a:r>
              <a:rPr lang="nl-NL" sz="2100" b="0" i="0" u="none" strike="noStrike" cap="none" dirty="0">
                <a:solidFill>
                  <a:srgbClr val="000000"/>
                </a:solidFill>
                <a:latin typeface="Arial"/>
                <a:ea typeface="Arial"/>
                <a:cs typeface="Arial"/>
                <a:sym typeface="Arial"/>
              </a:rPr>
              <a:t> associated with WaSH and climate change</a:t>
            </a:r>
            <a:endParaRPr sz="21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0"/>
              </a:spcBef>
              <a:spcAft>
                <a:spcPts val="0"/>
              </a:spcAft>
              <a:buClr>
                <a:srgbClr val="000000"/>
              </a:buClr>
              <a:buSzPts val="2100"/>
              <a:buFont typeface="Arial"/>
              <a:buChar char="•"/>
            </a:pPr>
            <a:r>
              <a:rPr lang="nl-NL" sz="2100" b="0" i="0" u="none" strike="noStrike" cap="none" dirty="0">
                <a:solidFill>
                  <a:srgbClr val="000000"/>
                </a:solidFill>
                <a:latin typeface="Arial"/>
                <a:ea typeface="Arial"/>
                <a:cs typeface="Arial"/>
                <a:sym typeface="Arial"/>
              </a:rPr>
              <a:t>Describe </a:t>
            </a:r>
            <a:r>
              <a:rPr lang="nl-NL" sz="2100" b="1" i="0" u="none" strike="noStrike" cap="none" dirty="0">
                <a:solidFill>
                  <a:srgbClr val="CC0000"/>
                </a:solidFill>
                <a:latin typeface="Arial"/>
                <a:ea typeface="Arial"/>
                <a:cs typeface="Arial"/>
                <a:sym typeface="Arial"/>
              </a:rPr>
              <a:t>WASH related diseases and pathogens</a:t>
            </a:r>
            <a:endParaRPr sz="21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0"/>
              </a:spcBef>
              <a:spcAft>
                <a:spcPts val="0"/>
              </a:spcAft>
              <a:buClr>
                <a:srgbClr val="000000"/>
              </a:buClr>
              <a:buSzPts val="2100"/>
              <a:buFont typeface="Arial"/>
              <a:buChar char="•"/>
            </a:pPr>
            <a:r>
              <a:rPr lang="nl-NL" sz="2100" b="1" i="0" u="none" strike="noStrike" cap="none" dirty="0">
                <a:solidFill>
                  <a:srgbClr val="CC0000"/>
                </a:solidFill>
                <a:latin typeface="Arial"/>
                <a:ea typeface="Arial"/>
                <a:cs typeface="Arial"/>
                <a:sym typeface="Arial"/>
              </a:rPr>
              <a:t>Identify WASH interventions</a:t>
            </a:r>
            <a:r>
              <a:rPr lang="nl-NL" sz="2100" b="0" i="0" u="none" strike="noStrike" cap="none" dirty="0">
                <a:solidFill>
                  <a:srgbClr val="000000"/>
                </a:solidFill>
                <a:latin typeface="Arial"/>
                <a:ea typeface="Arial"/>
                <a:cs typeface="Arial"/>
                <a:sym typeface="Arial"/>
              </a:rPr>
              <a:t> to reduce climate change impacts</a:t>
            </a:r>
            <a:endParaRPr sz="21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0"/>
              </a:spcBef>
              <a:spcAft>
                <a:spcPts val="0"/>
              </a:spcAft>
              <a:buClr>
                <a:srgbClr val="000000"/>
              </a:buClr>
              <a:buSzPts val="2100"/>
              <a:buFont typeface="Arial"/>
              <a:buChar char="•"/>
            </a:pPr>
            <a:r>
              <a:rPr lang="nl-NL" sz="2100" b="1" i="0" u="none" strike="noStrike" cap="none" dirty="0">
                <a:solidFill>
                  <a:srgbClr val="CC0000"/>
                </a:solidFill>
                <a:latin typeface="Arial"/>
                <a:ea typeface="Arial"/>
                <a:cs typeface="Arial"/>
                <a:sym typeface="Arial"/>
              </a:rPr>
              <a:t>Identify tools and resources on</a:t>
            </a:r>
            <a:r>
              <a:rPr lang="nl-NL" sz="2100" b="0" i="0" u="none" strike="noStrike" cap="none" dirty="0">
                <a:solidFill>
                  <a:srgbClr val="000000"/>
                </a:solidFill>
                <a:latin typeface="Arial"/>
                <a:ea typeface="Arial"/>
                <a:cs typeface="Arial"/>
                <a:sym typeface="Arial"/>
              </a:rPr>
              <a:t> climate change and WASH</a:t>
            </a:r>
            <a:endParaRPr sz="21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100"/>
              <a:buFont typeface="Arial"/>
              <a:buNone/>
            </a:pPr>
            <a:endParaRPr sz="210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100"/>
              <a:buFont typeface="Arial"/>
              <a:buNone/>
            </a:pPr>
            <a:endParaRPr sz="210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100"/>
              <a:buFont typeface="Arial"/>
              <a:buNone/>
            </a:pPr>
            <a:r>
              <a:rPr lang="nl-NL" sz="2100" b="1" i="0" u="none" strike="noStrike" cap="none" dirty="0">
                <a:solidFill>
                  <a:srgbClr val="000000"/>
                </a:solidFill>
                <a:latin typeface="Arial"/>
                <a:ea typeface="Arial"/>
                <a:cs typeface="Arial"/>
                <a:sym typeface="Arial"/>
              </a:rPr>
              <a:t>STRUCTURE</a:t>
            </a:r>
            <a:endParaRPr sz="21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100"/>
              <a:buFont typeface="Arial"/>
              <a:buNone/>
            </a:pPr>
            <a:r>
              <a:rPr lang="nl-NL" sz="2100" b="0" i="0" u="none" strike="noStrike" cap="none" dirty="0">
                <a:solidFill>
                  <a:srgbClr val="000000"/>
                </a:solidFill>
                <a:latin typeface="Arial"/>
                <a:ea typeface="Arial"/>
                <a:cs typeface="Arial"/>
                <a:sym typeface="Arial"/>
              </a:rPr>
              <a:t>PART I - </a:t>
            </a:r>
            <a:r>
              <a:rPr lang="nl-NL" sz="2100" b="1" i="0" u="none" strike="noStrike" cap="none" dirty="0">
                <a:solidFill>
                  <a:srgbClr val="CC0000"/>
                </a:solidFill>
                <a:latin typeface="Arial"/>
                <a:ea typeface="Arial"/>
                <a:cs typeface="Arial"/>
                <a:sym typeface="Arial"/>
              </a:rPr>
              <a:t>Health risks</a:t>
            </a:r>
            <a:r>
              <a:rPr lang="nl-NL" sz="2100" b="0" i="0" u="none" strike="noStrike" cap="none" dirty="0">
                <a:solidFill>
                  <a:srgbClr val="000000"/>
                </a:solidFill>
                <a:latin typeface="Arial"/>
                <a:ea typeface="Arial"/>
                <a:cs typeface="Arial"/>
                <a:sym typeface="Arial"/>
              </a:rPr>
              <a:t> associated with WASH and climate change</a:t>
            </a:r>
            <a:endParaRPr sz="21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100"/>
              <a:buFont typeface="Arial"/>
              <a:buNone/>
            </a:pPr>
            <a:r>
              <a:rPr lang="nl-NL" sz="2100" b="0" i="0" u="none" strike="noStrike" cap="none" dirty="0">
                <a:solidFill>
                  <a:srgbClr val="000000"/>
                </a:solidFill>
                <a:latin typeface="Arial"/>
                <a:ea typeface="Arial"/>
                <a:cs typeface="Arial"/>
                <a:sym typeface="Arial"/>
              </a:rPr>
              <a:t>PART II – </a:t>
            </a:r>
            <a:r>
              <a:rPr lang="nl-NL" sz="2100" b="1" i="0" u="none" strike="noStrike" cap="none" dirty="0">
                <a:solidFill>
                  <a:srgbClr val="CC0000"/>
                </a:solidFill>
                <a:latin typeface="Arial"/>
                <a:ea typeface="Arial"/>
                <a:cs typeface="Arial"/>
                <a:sym typeface="Arial"/>
              </a:rPr>
              <a:t>Interventions </a:t>
            </a:r>
            <a:r>
              <a:rPr lang="nl-NL" sz="2100" b="0" i="0" u="none" strike="noStrike" cap="none" dirty="0">
                <a:solidFill>
                  <a:srgbClr val="000000"/>
                </a:solidFill>
                <a:latin typeface="Arial"/>
                <a:ea typeface="Arial"/>
                <a:cs typeface="Arial"/>
                <a:sym typeface="Arial"/>
              </a:rPr>
              <a:t>to reduce health risk associated with WASH and climate change</a:t>
            </a:r>
            <a:endParaRPr sz="21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nl-NL" sz="2100" b="0" i="0" u="none" strike="noStrike" cap="none" dirty="0">
                <a:solidFill>
                  <a:srgbClr val="000000"/>
                </a:solidFill>
                <a:latin typeface="Arial"/>
                <a:ea typeface="Arial"/>
                <a:cs typeface="Arial"/>
                <a:sym typeface="Arial"/>
              </a:rPr>
              <a:t>PART III - </a:t>
            </a:r>
            <a:r>
              <a:rPr lang="nl-NL" sz="2100" b="1" i="0" u="none" strike="noStrike" cap="none" dirty="0">
                <a:solidFill>
                  <a:srgbClr val="CC0000"/>
                </a:solidFill>
                <a:latin typeface="Arial"/>
                <a:ea typeface="Arial"/>
                <a:cs typeface="Arial"/>
                <a:sym typeface="Arial"/>
              </a:rPr>
              <a:t>Tools and Resources </a:t>
            </a:r>
            <a:r>
              <a:rPr lang="nl-NL" sz="2100" b="0" i="0" u="none" strike="noStrike" cap="none" dirty="0">
                <a:solidFill>
                  <a:schemeClr val="dk1"/>
                </a:solidFill>
                <a:latin typeface="Arial"/>
                <a:ea typeface="Arial"/>
                <a:cs typeface="Arial"/>
                <a:sym typeface="Arial"/>
              </a:rPr>
              <a:t>for</a:t>
            </a:r>
            <a:r>
              <a:rPr lang="nl-NL" sz="2100" b="0" i="0" u="none" strike="noStrike" cap="none" dirty="0">
                <a:solidFill>
                  <a:srgbClr val="CC0000"/>
                </a:solidFill>
                <a:latin typeface="Arial"/>
                <a:ea typeface="Arial"/>
                <a:cs typeface="Arial"/>
                <a:sym typeface="Arial"/>
              </a:rPr>
              <a:t> </a:t>
            </a:r>
            <a:r>
              <a:rPr lang="nl-NL" sz="2100" b="0" i="0" u="none" strike="noStrike" cap="none" dirty="0">
                <a:solidFill>
                  <a:srgbClr val="000000"/>
                </a:solidFill>
                <a:latin typeface="Arial"/>
                <a:ea typeface="Arial"/>
                <a:cs typeface="Arial"/>
                <a:sym typeface="Arial"/>
              </a:rPr>
              <a:t>WASH and climate change </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Arial"/>
              <a:ea typeface="Arial"/>
              <a:cs typeface="Arial"/>
              <a:sym typeface="Arial"/>
            </a:endParaRPr>
          </a:p>
        </p:txBody>
      </p:sp>
      <p:sp>
        <p:nvSpPr>
          <p:cNvPr id="71" name="Google Shape;71;p5"/>
          <p:cNvSpPr txBox="1"/>
          <p:nvPr/>
        </p:nvSpPr>
        <p:spPr>
          <a:xfrm>
            <a:off x="118753" y="3200"/>
            <a:ext cx="11792198" cy="10471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rgbClr val="000000"/>
                </a:solidFill>
                <a:latin typeface="+mj-lt"/>
                <a:ea typeface="Calibri"/>
                <a:cs typeface="Calibri"/>
                <a:sym typeface="Calibri"/>
              </a:rPr>
              <a:t>Climate change and WA</a:t>
            </a:r>
            <a:r>
              <a:rPr lang="nl-NL" sz="3200" b="1" dirty="0">
                <a:latin typeface="+mj-lt"/>
                <a:ea typeface="Calibri"/>
                <a:cs typeface="Calibri"/>
                <a:sym typeface="Calibri"/>
              </a:rPr>
              <a:t>SH</a:t>
            </a:r>
            <a:r>
              <a:rPr lang="nl-NL" sz="3200" b="1" i="0" u="none" strike="noStrike" cap="none" dirty="0">
                <a:solidFill>
                  <a:srgbClr val="000000"/>
                </a:solidFill>
                <a:latin typeface="+mj-lt"/>
                <a:ea typeface="Calibri"/>
                <a:cs typeface="Calibri"/>
                <a:sym typeface="Calibri"/>
              </a:rPr>
              <a:t>: </a:t>
            </a:r>
            <a:endParaRPr sz="3200" dirty="0">
              <a:latin typeface="+mj-lt"/>
            </a:endParaRPr>
          </a:p>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rgbClr val="000000"/>
                </a:solidFill>
                <a:latin typeface="+mj-lt"/>
                <a:ea typeface="Calibri"/>
                <a:cs typeface="Calibri"/>
                <a:sym typeface="Calibri"/>
              </a:rPr>
              <a:t>What will we cover?</a:t>
            </a:r>
            <a:endParaRPr sz="3200" b="0" i="0" u="none" strike="noStrike" cap="none" dirty="0">
              <a:solidFill>
                <a:srgbClr val="000000"/>
              </a:solidFill>
              <a:latin typeface="+mj-lt"/>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76"/>
        <p:cNvGrpSpPr/>
        <p:nvPr/>
      </p:nvGrpSpPr>
      <p:grpSpPr>
        <a:xfrm>
          <a:off x="0" y="0"/>
          <a:ext cx="0" cy="0"/>
          <a:chOff x="0" y="0"/>
          <a:chExt cx="0" cy="0"/>
        </a:xfrm>
      </p:grpSpPr>
      <p:sp>
        <p:nvSpPr>
          <p:cNvPr id="78" name="Google Shape;78;p6"/>
          <p:cNvSpPr txBox="1">
            <a:spLocks noGrp="1"/>
          </p:cNvSpPr>
          <p:nvPr>
            <p:ph type="title"/>
          </p:nvPr>
        </p:nvSpPr>
        <p:spPr>
          <a:xfrm>
            <a:off x="1076100" y="637465"/>
            <a:ext cx="5019900" cy="362279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959"/>
              <a:buFont typeface="Calibri"/>
              <a:buNone/>
            </a:pPr>
            <a:r>
              <a:rPr lang="nl-NL" sz="3600" b="1" i="0" u="none" strike="noStrike" cap="none" dirty="0">
                <a:solidFill>
                  <a:schemeClr val="dk1"/>
                </a:solidFill>
                <a:latin typeface="+mn-lt"/>
                <a:ea typeface="Calibri"/>
                <a:cs typeface="Calibri"/>
                <a:sym typeface="Calibri"/>
              </a:rPr>
              <a:t>Part I </a:t>
            </a:r>
            <a:br>
              <a:rPr lang="nl-NL" sz="3600" b="0" i="0" u="none" strike="noStrike" cap="none" dirty="0">
                <a:solidFill>
                  <a:schemeClr val="dk1"/>
                </a:solidFill>
                <a:latin typeface="+mn-lt"/>
                <a:ea typeface="Calibri"/>
                <a:cs typeface="Calibri"/>
                <a:sym typeface="Calibri"/>
              </a:rPr>
            </a:br>
            <a:r>
              <a:rPr lang="nl-NL" sz="3600" b="0" i="0" u="none" strike="noStrike" cap="none" dirty="0">
                <a:solidFill>
                  <a:schemeClr val="dk1"/>
                </a:solidFill>
                <a:latin typeface="+mn-lt"/>
                <a:ea typeface="Calibri"/>
                <a:cs typeface="Calibri"/>
                <a:sym typeface="Calibri"/>
              </a:rPr>
              <a:t>What are the health risks associated with WaSH and climate change?</a:t>
            </a:r>
            <a:endParaRPr sz="3600" b="0" i="0" u="none" strike="noStrike" cap="none" dirty="0">
              <a:solidFill>
                <a:srgbClr val="000000"/>
              </a:solidFill>
              <a:latin typeface="+mn-lt"/>
              <a:ea typeface="Arial"/>
              <a:cs typeface="Arial"/>
              <a:sym typeface="Arial"/>
            </a:endParaRPr>
          </a:p>
        </p:txBody>
      </p:sp>
      <p:sp>
        <p:nvSpPr>
          <p:cNvPr id="5" name="Google Shape;64;gb4957498c9_0_19">
            <a:extLst>
              <a:ext uri="{FF2B5EF4-FFF2-40B4-BE49-F238E27FC236}">
                <a16:creationId xmlns:a16="http://schemas.microsoft.com/office/drawing/2014/main" id="{A1EA3CA2-762A-4A15-9A21-158527603C94}"/>
              </a:ext>
            </a:extLst>
          </p:cNvPr>
          <p:cNvSpPr txBox="1"/>
          <p:nvPr/>
        </p:nvSpPr>
        <p:spPr>
          <a:xfrm>
            <a:off x="3247340" y="6662598"/>
            <a:ext cx="948000" cy="12311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nl-NL" sz="800" dirty="0">
                <a:solidFill>
                  <a:schemeClr val="bg1"/>
                </a:solidFill>
              </a:rPr>
              <a:t>Photo: IFRC</a:t>
            </a:r>
            <a:endParaRPr sz="800"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
        <p:cNvGrpSpPr/>
        <p:nvPr/>
      </p:nvGrpSpPr>
      <p:grpSpPr>
        <a:xfrm>
          <a:off x="0" y="0"/>
          <a:ext cx="0" cy="0"/>
          <a:chOff x="0" y="0"/>
          <a:chExt cx="0" cy="0"/>
        </a:xfrm>
      </p:grpSpPr>
      <p:sp>
        <p:nvSpPr>
          <p:cNvPr id="86" name="Google Shape;86;p7"/>
          <p:cNvSpPr txBox="1">
            <a:spLocks noGrp="1"/>
          </p:cNvSpPr>
          <p:nvPr>
            <p:ph type="title"/>
          </p:nvPr>
        </p:nvSpPr>
        <p:spPr>
          <a:xfrm>
            <a:off x="2457225" y="49850"/>
            <a:ext cx="6670500" cy="729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4000"/>
              <a:buFont typeface="Arial"/>
              <a:buNone/>
            </a:pPr>
            <a:r>
              <a:rPr lang="nl-NL" sz="4000" b="1" i="0" u="none" strike="noStrike" cap="none">
                <a:solidFill>
                  <a:srgbClr val="000000"/>
                </a:solidFill>
                <a:latin typeface="Calibri"/>
                <a:ea typeface="Calibri"/>
                <a:cs typeface="Calibri"/>
                <a:sym typeface="Calibri"/>
              </a:rPr>
              <a:t>The water cycle</a:t>
            </a:r>
            <a:endParaRPr sz="4000" b="1" i="0" u="none" strike="noStrike" cap="none">
              <a:solidFill>
                <a:srgbClr val="000000"/>
              </a:solidFill>
              <a:latin typeface="Calibri"/>
              <a:ea typeface="Calibri"/>
              <a:cs typeface="Calibri"/>
              <a:sym typeface="Calibri"/>
            </a:endParaRPr>
          </a:p>
        </p:txBody>
      </p:sp>
      <p:pic>
        <p:nvPicPr>
          <p:cNvPr id="87" name="Google Shape;87;p7" descr="The climate crisis intensifies the Water Cycle because as air temperatures increase, more water evaporates into the air. As a result, extreme weather conditions are more common and flooding, storms and droughts become more frequent. Red Cross and Red Crescent societies around the world are already working with communities to practice reduce, reuse, recycle and restore to tackle the climate crisis." title="How does the climate crisis impact our water cycle?">
            <a:hlinkClick r:id="rId3"/>
          </p:cNvPr>
          <p:cNvPicPr preferRelativeResize="0"/>
          <p:nvPr/>
        </p:nvPicPr>
        <p:blipFill rotWithShape="1">
          <a:blip r:embed="rId4">
            <a:alphaModFix/>
          </a:blip>
          <a:srcRect/>
          <a:stretch/>
        </p:blipFill>
        <p:spPr>
          <a:xfrm>
            <a:off x="2134654" y="858463"/>
            <a:ext cx="7540724" cy="5655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
        <p:cNvGrpSpPr/>
        <p:nvPr/>
      </p:nvGrpSpPr>
      <p:grpSpPr>
        <a:xfrm>
          <a:off x="0" y="0"/>
          <a:ext cx="0" cy="0"/>
          <a:chOff x="0" y="0"/>
          <a:chExt cx="0" cy="0"/>
        </a:xfrm>
      </p:grpSpPr>
      <p:pic>
        <p:nvPicPr>
          <p:cNvPr id="3" name="Picture 2">
            <a:extLst>
              <a:ext uri="{FF2B5EF4-FFF2-40B4-BE49-F238E27FC236}">
                <a16:creationId xmlns:a16="http://schemas.microsoft.com/office/drawing/2014/main" id="{BDCADC2C-92ED-4968-8CEE-7D74B30F02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7105" y="672770"/>
            <a:ext cx="8954086" cy="5621891"/>
          </a:xfrm>
          <a:prstGeom prst="rect">
            <a:avLst/>
          </a:prstGeom>
        </p:spPr>
      </p:pic>
      <p:sp>
        <p:nvSpPr>
          <p:cNvPr id="97" name="Google Shape;97;p8"/>
          <p:cNvSpPr txBox="1">
            <a:spLocks noGrp="1"/>
          </p:cNvSpPr>
          <p:nvPr>
            <p:ph type="title"/>
          </p:nvPr>
        </p:nvSpPr>
        <p:spPr>
          <a:xfrm>
            <a:off x="2457225" y="49850"/>
            <a:ext cx="6670500" cy="729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4000"/>
              <a:buFont typeface="Arial"/>
              <a:buNone/>
            </a:pPr>
            <a:r>
              <a:rPr lang="nl-NL" sz="4000" b="1" i="0" u="none" strike="noStrike" cap="none">
                <a:solidFill>
                  <a:srgbClr val="000000"/>
                </a:solidFill>
                <a:latin typeface="Calibri"/>
                <a:ea typeface="Calibri"/>
                <a:cs typeface="Calibri"/>
                <a:sym typeface="Calibri"/>
              </a:rPr>
              <a:t>The water cycle</a:t>
            </a:r>
            <a:endParaRPr sz="4000" b="1" i="0" u="none" strike="noStrike" cap="none">
              <a:solidFill>
                <a:srgbClr val="000000"/>
              </a:solidFill>
              <a:latin typeface="Calibri"/>
              <a:ea typeface="Calibri"/>
              <a:cs typeface="Calibri"/>
              <a:sym typeface="Calibri"/>
            </a:endParaRPr>
          </a:p>
        </p:txBody>
      </p:sp>
      <p:sp>
        <p:nvSpPr>
          <p:cNvPr id="10" name="TextBox 9">
            <a:extLst>
              <a:ext uri="{FF2B5EF4-FFF2-40B4-BE49-F238E27FC236}">
                <a16:creationId xmlns:a16="http://schemas.microsoft.com/office/drawing/2014/main" id="{E74D8B9A-F776-4FD3-BAE3-3D99A8B23FC8}"/>
              </a:ext>
            </a:extLst>
          </p:cNvPr>
          <p:cNvSpPr txBox="1"/>
          <p:nvPr/>
        </p:nvSpPr>
        <p:spPr>
          <a:xfrm>
            <a:off x="1477105" y="6294661"/>
            <a:ext cx="6094826" cy="307777"/>
          </a:xfrm>
          <a:prstGeom prst="rect">
            <a:avLst/>
          </a:prstGeom>
          <a:noFill/>
        </p:spPr>
        <p:txBody>
          <a:bodyPr wrap="square">
            <a:spAutoFit/>
          </a:bodyPr>
          <a:lstStyle/>
          <a:p>
            <a:pPr marL="0" lvl="0" indent="0" algn="l" rtl="0">
              <a:spcBef>
                <a:spcPts val="0"/>
              </a:spcBef>
              <a:spcAft>
                <a:spcPts val="0"/>
              </a:spcAft>
              <a:buNone/>
            </a:pPr>
            <a:r>
              <a:rPr lang="nl-NL" sz="1400" dirty="0">
                <a:solidFill>
                  <a:schemeClr val="tx1"/>
                </a:solidFill>
              </a:rPr>
              <a:t>Source: un-igrac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2"/>
        <p:cNvGrpSpPr/>
        <p:nvPr/>
      </p:nvGrpSpPr>
      <p:grpSpPr>
        <a:xfrm>
          <a:off x="0" y="0"/>
          <a:ext cx="0" cy="0"/>
          <a:chOff x="0" y="0"/>
          <a:chExt cx="0" cy="0"/>
        </a:xfrm>
      </p:grpSpPr>
      <p:sp>
        <p:nvSpPr>
          <p:cNvPr id="103" name="Google Shape;103;p9"/>
          <p:cNvSpPr txBox="1">
            <a:spLocks noGrp="1"/>
          </p:cNvSpPr>
          <p:nvPr>
            <p:ph type="title" idx="4294967295"/>
          </p:nvPr>
        </p:nvSpPr>
        <p:spPr>
          <a:xfrm>
            <a:off x="744201" y="41950"/>
            <a:ext cx="11261752" cy="775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nl-NL" sz="3200" b="1" dirty="0">
                <a:latin typeface="+mn-lt"/>
                <a:ea typeface="Calibri"/>
                <a:cs typeface="Calibri"/>
                <a:sym typeface="Calibri"/>
              </a:rPr>
              <a:t>How does climate change affect the water cycle?</a:t>
            </a:r>
            <a:endParaRPr sz="3200" dirty="0">
              <a:latin typeface="+mn-lt"/>
            </a:endParaRPr>
          </a:p>
        </p:txBody>
      </p:sp>
      <p:sp>
        <p:nvSpPr>
          <p:cNvPr id="104" name="Google Shape;104;p9"/>
          <p:cNvSpPr/>
          <p:nvPr/>
        </p:nvSpPr>
        <p:spPr>
          <a:xfrm>
            <a:off x="744200" y="1236875"/>
            <a:ext cx="3265092" cy="3720600"/>
          </a:xfrm>
          <a:prstGeom prst="roundRect">
            <a:avLst>
              <a:gd name="adj" fmla="val 16667"/>
            </a:avLst>
          </a:prstGeom>
          <a:solidFill>
            <a:srgbClr val="CFE2F3"/>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nl-NL" sz="1800" b="1" i="0" u="none" strike="noStrike" cap="none" dirty="0">
                <a:solidFill>
                  <a:schemeClr val="dk1"/>
                </a:solidFill>
                <a:latin typeface="Arial"/>
                <a:ea typeface="Arial"/>
                <a:cs typeface="Arial"/>
                <a:sym typeface="Arial"/>
              </a:rPr>
              <a:t>Water availability, access</a:t>
            </a: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p:txBody>
      </p:sp>
      <p:sp>
        <p:nvSpPr>
          <p:cNvPr id="105" name="Google Shape;105;p9"/>
          <p:cNvSpPr/>
          <p:nvPr/>
        </p:nvSpPr>
        <p:spPr>
          <a:xfrm>
            <a:off x="4332849" y="1236875"/>
            <a:ext cx="3354501" cy="3720600"/>
          </a:xfrm>
          <a:prstGeom prst="roundRect">
            <a:avLst>
              <a:gd name="adj" fmla="val 16667"/>
            </a:avLst>
          </a:prstGeom>
          <a:solidFill>
            <a:srgbClr val="CFE2F3"/>
          </a:solidFill>
          <a:ln w="9525" cap="flat" cmpd="sng">
            <a:solidFill>
              <a:srgbClr val="073763"/>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NL" sz="1800" b="1" i="0" u="none" strike="noStrike" cap="none" dirty="0">
                <a:solidFill>
                  <a:schemeClr val="dk1"/>
                </a:solidFill>
                <a:latin typeface="Arial"/>
                <a:ea typeface="Arial"/>
                <a:cs typeface="Arial"/>
                <a:sym typeface="Arial"/>
              </a:rPr>
              <a:t>Water </a:t>
            </a:r>
            <a:r>
              <a:rPr lang="nl-NL" sz="1800" b="1" dirty="0">
                <a:solidFill>
                  <a:schemeClr val="dk1"/>
                </a:solidFill>
              </a:rPr>
              <a:t>q</a:t>
            </a:r>
            <a:r>
              <a:rPr lang="nl-NL" sz="1800" b="1" i="0" u="none" strike="noStrike" cap="none" dirty="0">
                <a:solidFill>
                  <a:schemeClr val="dk1"/>
                </a:solidFill>
                <a:latin typeface="Arial"/>
                <a:ea typeface="Arial"/>
                <a:cs typeface="Arial"/>
                <a:sym typeface="Arial"/>
              </a:rPr>
              <a:t>uality</a:t>
            </a: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6" name="Google Shape;106;p9"/>
          <p:cNvSpPr/>
          <p:nvPr/>
        </p:nvSpPr>
        <p:spPr>
          <a:xfrm>
            <a:off x="8093299" y="1236874"/>
            <a:ext cx="3354501" cy="3720725"/>
          </a:xfrm>
          <a:prstGeom prst="roundRect">
            <a:avLst>
              <a:gd name="adj" fmla="val 16667"/>
            </a:avLst>
          </a:prstGeom>
          <a:solidFill>
            <a:srgbClr val="CFE2F3"/>
          </a:solidFill>
          <a:ln w="9525" cap="flat" cmpd="sng">
            <a:solidFill>
              <a:srgbClr val="073763"/>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NL" sz="1800" b="1" i="0" u="none" strike="noStrike" cap="none" dirty="0">
                <a:solidFill>
                  <a:schemeClr val="dk1"/>
                </a:solidFill>
                <a:latin typeface="Arial"/>
                <a:ea typeface="Arial"/>
                <a:cs typeface="Arial"/>
                <a:sym typeface="Arial"/>
              </a:rPr>
              <a:t>Water systems</a:t>
            </a: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7" name="Google Shape;107;p9"/>
          <p:cNvSpPr/>
          <p:nvPr/>
        </p:nvSpPr>
        <p:spPr>
          <a:xfrm>
            <a:off x="744200" y="5262250"/>
            <a:ext cx="10703700" cy="10074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nl-NL" sz="2000" b="0" i="0" u="none" strike="noStrike" cap="none" dirty="0">
                <a:solidFill>
                  <a:srgbClr val="FFFFFF"/>
                </a:solidFill>
                <a:latin typeface="Arial"/>
                <a:ea typeface="Arial"/>
                <a:cs typeface="Arial"/>
                <a:sym typeface="Arial"/>
              </a:rPr>
              <a:t>Globally, the negative impacts of future climate change on freshwater systems are expected to outweigh the benefits</a:t>
            </a:r>
            <a:endParaRPr sz="1600" b="0" i="0" u="none" strike="noStrike" cap="none" dirty="0">
              <a:solidFill>
                <a:srgbClr val="000000"/>
              </a:solidFill>
              <a:latin typeface="Arial"/>
              <a:ea typeface="Arial"/>
              <a:cs typeface="Arial"/>
              <a:sym typeface="Arial"/>
            </a:endParaRPr>
          </a:p>
        </p:txBody>
      </p:sp>
      <p:sp>
        <p:nvSpPr>
          <p:cNvPr id="108" name="Google Shape;108;p9"/>
          <p:cNvSpPr txBox="1"/>
          <p:nvPr/>
        </p:nvSpPr>
        <p:spPr>
          <a:xfrm>
            <a:off x="918675" y="1953425"/>
            <a:ext cx="2734500" cy="277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NL" sz="1800" b="0" i="0" u="none" strike="noStrike" cap="none" dirty="0">
                <a:solidFill>
                  <a:schemeClr val="dk1"/>
                </a:solidFill>
                <a:latin typeface="Arial"/>
                <a:ea typeface="Arial"/>
                <a:cs typeface="Arial"/>
                <a:sym typeface="Arial"/>
              </a:rPr>
              <a:t>Increased risks of flooding and drought in many areas</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nl-NL" sz="1800" b="0" i="0" u="none" strike="noStrike" cap="none" dirty="0">
                <a:solidFill>
                  <a:schemeClr val="dk1"/>
                </a:solidFill>
                <a:latin typeface="Arial"/>
                <a:ea typeface="Arial"/>
                <a:cs typeface="Arial"/>
                <a:sym typeface="Arial"/>
              </a:rPr>
              <a:t>Water supplies stored in glaciers and snow cover are projected to decline</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nl-NL" sz="1800" b="0" i="0" u="none" strike="noStrike" cap="none" dirty="0">
                <a:solidFill>
                  <a:schemeClr val="dk1"/>
                </a:solidFill>
                <a:latin typeface="Arial"/>
                <a:ea typeface="Arial"/>
                <a:cs typeface="Arial"/>
                <a:sym typeface="Arial"/>
              </a:rPr>
              <a:t>Increased competition between WaSH and agriculture</a:t>
            </a:r>
            <a:endParaRPr sz="1400" b="0" i="0" u="none" strike="noStrike" cap="none" dirty="0">
              <a:solidFill>
                <a:srgbClr val="000000"/>
              </a:solidFill>
              <a:latin typeface="Arial"/>
              <a:ea typeface="Arial"/>
              <a:cs typeface="Arial"/>
              <a:sym typeface="Arial"/>
            </a:endParaRPr>
          </a:p>
        </p:txBody>
      </p:sp>
      <p:sp>
        <p:nvSpPr>
          <p:cNvPr id="109" name="Google Shape;109;p9"/>
          <p:cNvSpPr txBox="1"/>
          <p:nvPr/>
        </p:nvSpPr>
        <p:spPr>
          <a:xfrm>
            <a:off x="4642849" y="1953425"/>
            <a:ext cx="2734500" cy="258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NL" sz="1800" b="0" i="0" u="none" strike="noStrike" cap="none" dirty="0">
                <a:solidFill>
                  <a:schemeClr val="dk1"/>
                </a:solidFill>
                <a:latin typeface="Arial"/>
                <a:ea typeface="Arial"/>
                <a:cs typeface="Arial"/>
                <a:sym typeface="Arial"/>
              </a:rPr>
              <a:t>Increased water temperatures are projected to exacerbate water pollution</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nl-NL" sz="1800" b="0" i="0" u="none" strike="noStrike" cap="none" dirty="0">
                <a:solidFill>
                  <a:schemeClr val="dk1"/>
                </a:solidFill>
                <a:latin typeface="Arial"/>
                <a:ea typeface="Arial"/>
                <a:cs typeface="Arial"/>
                <a:sym typeface="Arial"/>
              </a:rPr>
              <a:t>Saline intrusion of coastal aquifers from rise in sea levels</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 name="Google Shape;110;p9"/>
          <p:cNvSpPr txBox="1"/>
          <p:nvPr/>
        </p:nvSpPr>
        <p:spPr>
          <a:xfrm>
            <a:off x="8285871" y="1953425"/>
            <a:ext cx="3079938" cy="277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NL" sz="1800" b="0" i="0" u="none" strike="noStrike" cap="none" dirty="0">
                <a:solidFill>
                  <a:schemeClr val="dk1"/>
                </a:solidFill>
                <a:latin typeface="Arial"/>
                <a:ea typeface="Arial"/>
                <a:cs typeface="Arial"/>
                <a:sym typeface="Arial"/>
              </a:rPr>
              <a:t>Climate change affects the existing water infrastructure and water management practices</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nl-NL" sz="1800" b="0" i="0" u="none" strike="noStrike" cap="none" dirty="0">
                <a:solidFill>
                  <a:schemeClr val="dk1"/>
                </a:solidFill>
                <a:latin typeface="Arial"/>
                <a:ea typeface="Arial"/>
                <a:cs typeface="Arial"/>
                <a:sym typeface="Arial"/>
              </a:rPr>
              <a:t>Climate change challenges the traditional assumption that past hydrological experience provides a good guide to future conditions</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3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10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1000"/>
                                        <p:tgtEl>
                                          <p:spTgt spid="1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them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461</TotalTime>
  <Words>12891</Words>
  <Application>Microsoft Office PowerPoint</Application>
  <PresentationFormat>Widescreen</PresentationFormat>
  <Paragraphs>730</Paragraphs>
  <Slides>37</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Proxima Nova</vt:lpstr>
      <vt:lpstr>MS Gothic</vt:lpstr>
      <vt:lpstr>Arial</vt:lpstr>
      <vt:lpstr>Arial Black</vt:lpstr>
      <vt:lpstr>Times New Roman</vt:lpstr>
      <vt:lpstr>Corbel</vt:lpstr>
      <vt:lpstr>Roboto</vt:lpstr>
      <vt:lpstr>Calibri</vt:lpstr>
      <vt:lpstr>Kantoorthema</vt:lpstr>
      <vt:lpstr>PowerPoint Presentation</vt:lpstr>
      <vt:lpstr>PowerPoint Presentation</vt:lpstr>
      <vt:lpstr>PowerPoint Presentation</vt:lpstr>
      <vt:lpstr>PowerPoint Presentation</vt:lpstr>
      <vt:lpstr>PowerPoint Presentation</vt:lpstr>
      <vt:lpstr>Part I  What are the health risks associated with WaSH and climate change?</vt:lpstr>
      <vt:lpstr>The water cycle</vt:lpstr>
      <vt:lpstr>The water cycle</vt:lpstr>
      <vt:lpstr>How does climate change affect the water cycle?</vt:lpstr>
      <vt:lpstr>Water availability &amp; stress</vt:lpstr>
      <vt:lpstr>Access: physical and economic</vt:lpstr>
      <vt:lpstr>Water quality</vt:lpstr>
      <vt:lpstr>Excess: water-related disasters</vt:lpstr>
      <vt:lpstr>WASH is a Health and a development issue </vt:lpstr>
      <vt:lpstr>PowerPoint Presentation</vt:lpstr>
      <vt:lpstr>Disease burden from inadequate WASH for the year 2016</vt:lpstr>
      <vt:lpstr>WASH and diarrhoeal diseases</vt:lpstr>
      <vt:lpstr>WASH and Vector-borne diseases</vt:lpstr>
      <vt:lpstr>PowerPoint Presentation</vt:lpstr>
      <vt:lpstr>Sanitation and climate change</vt:lpstr>
      <vt:lpstr>The most vulnerable</vt:lpstr>
      <vt:lpstr>How do vulnerability factors exacerbate the negative effects of climate change on health?</vt:lpstr>
      <vt:lpstr>Part II   What can we do  to reduce the health risks associated with WaSH and climate change?</vt:lpstr>
      <vt:lpstr>National HydroMet services and national public health authorities – our key partners</vt:lpstr>
      <vt:lpstr>PowerPoint Presentation</vt:lpstr>
      <vt:lpstr>What is Forecast-based Financing?</vt:lpstr>
      <vt:lpstr>Climate-smart WaSH programming</vt:lpstr>
      <vt:lpstr>WaSH adaptation interventions – water management</vt:lpstr>
      <vt:lpstr>PowerPoint Presentation</vt:lpstr>
      <vt:lpstr>    Case study –Mali</vt:lpstr>
      <vt:lpstr>    Case study - Indonesia</vt:lpstr>
      <vt:lpstr>Part III  Available tools &amp; resources</vt:lpstr>
      <vt:lpstr>Climate-resilient water safety plans</vt:lpstr>
      <vt:lpstr>UNICEF, Global Water Partnership - WaSH Climate Resilience</vt:lpstr>
      <vt:lpstr>PowerPoint Presentation</vt:lpstr>
      <vt:lpstr>The central role of water</vt:lpstr>
      <vt:lpstr>No regret solutions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Knud Falk</dc:creator>
  <cp:lastModifiedBy>KF</cp:lastModifiedBy>
  <cp:revision>152</cp:revision>
  <dcterms:modified xsi:type="dcterms:W3CDTF">2021-01-21T15:14:00Z</dcterms:modified>
</cp:coreProperties>
</file>